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85" r:id="rId1"/>
  </p:sldMasterIdLst>
  <p:notesMasterIdLst>
    <p:notesMasterId r:id="rId6"/>
  </p:notesMasterIdLst>
  <p:handoutMasterIdLst>
    <p:handoutMasterId r:id="rId7"/>
  </p:handoutMasterIdLst>
  <p:sldIdLst>
    <p:sldId id="278" r:id="rId2"/>
    <p:sldId id="667" r:id="rId3"/>
    <p:sldId id="666" r:id="rId4"/>
    <p:sldId id="663" r:id="rId5"/>
  </p:sldIdLst>
  <p:sldSz cx="15360650" cy="864076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8D2A6B32-A863-43F4-9C2D-E74518D4B754}">
          <p14:sldIdLst>
            <p14:sldId id="278"/>
            <p14:sldId id="667"/>
            <p14:sldId id="666"/>
            <p14:sldId id="663"/>
          </p14:sldIdLst>
        </p14:section>
        <p14:section name="Раздел без заголовка" id="{500468F4-8AAC-45B5-8C1F-D5EC1E3E1DE0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722" userDrawn="1">
          <p15:clr>
            <a:srgbClr val="A4A3A4"/>
          </p15:clr>
        </p15:guide>
        <p15:guide id="2" pos="4839" userDrawn="1">
          <p15:clr>
            <a:srgbClr val="A4A3A4"/>
          </p15:clr>
        </p15:guide>
        <p15:guide id="3" orient="horz" pos="5218" userDrawn="1">
          <p15:clr>
            <a:srgbClr val="A4A3A4"/>
          </p15:clr>
        </p15:guide>
        <p15:guide id="4" orient="horz" pos="1040" userDrawn="1">
          <p15:clr>
            <a:srgbClr val="A4A3A4"/>
          </p15:clr>
        </p15:guide>
        <p15:guide id="5" orient="horz" pos="548" userDrawn="1">
          <p15:clr>
            <a:srgbClr val="A4A3A4"/>
          </p15:clr>
        </p15:guide>
        <p15:guide id="6" pos="9461" userDrawn="1">
          <p15:clr>
            <a:srgbClr val="A4A3A4"/>
          </p15:clr>
        </p15:guide>
        <p15:guide id="7" pos="2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888B9"/>
    <a:srgbClr val="E7F5FE"/>
    <a:srgbClr val="F8E9FB"/>
    <a:srgbClr val="A2C9F4"/>
    <a:srgbClr val="AE4828"/>
    <a:srgbClr val="CE087E"/>
    <a:srgbClr val="25391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419" autoAdjust="0"/>
  </p:normalViewPr>
  <p:slideViewPr>
    <p:cSldViewPr snapToGrid="0">
      <p:cViewPr varScale="1">
        <p:scale>
          <a:sx n="32" d="100"/>
          <a:sy n="32" d="100"/>
        </p:scale>
        <p:origin x="-918" y="-96"/>
      </p:cViewPr>
      <p:guideLst>
        <p:guide orient="horz" pos="2722"/>
        <p:guide orient="horz" pos="5218"/>
        <p:guide orient="horz" pos="1040"/>
        <p:guide orient="horz" pos="548"/>
        <p:guide pos="4839"/>
        <p:guide pos="9461"/>
        <p:guide pos="2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45-41BE-94D9-9957EC316028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45-41BE-94D9-9957EC316028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845-41BE-94D9-9957EC316028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845-41BE-94D9-9957EC316028}"/>
              </c:ext>
            </c:extLst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845-41BE-94D9-9957EC316028}"/>
              </c:ext>
            </c:extLst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E845-41BE-94D9-9957EC316028}"/>
              </c:ext>
            </c:extLst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E845-41BE-94D9-9957EC316028}"/>
              </c:ext>
            </c:extLst>
          </c:dPt>
          <c:dPt>
            <c:idx val="7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E845-41BE-94D9-9957EC316028}"/>
              </c:ext>
            </c:extLst>
          </c:dPt>
          <c:dPt>
            <c:idx val="8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E845-41BE-94D9-9957EC316028}"/>
              </c:ext>
            </c:extLst>
          </c:dPt>
          <c:dPt>
            <c:idx val="9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E845-41BE-94D9-9957EC316028}"/>
              </c:ext>
            </c:extLst>
          </c:dPt>
          <c:dLbls>
            <c:dLbl>
              <c:idx val="0"/>
              <c:layout>
                <c:manualLayout>
                  <c:x val="0.10709758240522756"/>
                  <c:y val="0.10616575997776237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845-41BE-94D9-9957EC316028}"/>
                </c:ext>
              </c:extLst>
            </c:dLbl>
            <c:dLbl>
              <c:idx val="1"/>
              <c:layout>
                <c:manualLayout>
                  <c:x val="5.6542319489779072E-2"/>
                  <c:y val="-0.11292074591926435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845-41BE-94D9-9957EC316028}"/>
                </c:ext>
              </c:extLst>
            </c:dLbl>
            <c:dLbl>
              <c:idx val="2"/>
              <c:layout>
                <c:manualLayout>
                  <c:x val="0.24171751143942327"/>
                  <c:y val="-8.3322369166772117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845-41BE-94D9-9957EC316028}"/>
                </c:ext>
              </c:extLst>
            </c:dLbl>
            <c:dLbl>
              <c:idx val="3"/>
              <c:layout>
                <c:manualLayout>
                  <c:x val="-5.6500028367583506E-2"/>
                  <c:y val="-1.0509921670299143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845-41BE-94D9-9957EC316028}"/>
                </c:ext>
              </c:extLst>
            </c:dLbl>
            <c:dLbl>
              <c:idx val="4"/>
              <c:layout>
                <c:manualLayout>
                  <c:x val="1.1141888927117179E-2"/>
                  <c:y val="0.16559260207956875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E845-41BE-94D9-9957EC316028}"/>
                </c:ext>
              </c:extLst>
            </c:dLbl>
            <c:dLbl>
              <c:idx val="5"/>
              <c:layout>
                <c:manualLayout>
                  <c:x val="-8.3047401971781301E-2"/>
                  <c:y val="0.303868221523199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E845-41BE-94D9-9957EC316028}"/>
                </c:ext>
              </c:extLst>
            </c:dLbl>
            <c:dLbl>
              <c:idx val="6"/>
              <c:layout>
                <c:manualLayout>
                  <c:x val="-0.12460461053910384"/>
                  <c:y val="0.22675443084746558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E845-41BE-94D9-9957EC316028}"/>
                </c:ext>
              </c:extLst>
            </c:dLbl>
            <c:dLbl>
              <c:idx val="7"/>
              <c:layout>
                <c:manualLayout>
                  <c:x val="-5.2186464030164387E-2"/>
                  <c:y val="1.278093425716236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E845-41BE-94D9-9957EC316028}"/>
                </c:ext>
              </c:extLst>
            </c:dLbl>
            <c:dLbl>
              <c:idx val="8"/>
              <c:layout>
                <c:manualLayout>
                  <c:x val="0.36808642936245406"/>
                  <c:y val="7.3902222088924035E-3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E845-41BE-94D9-9957EC316028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CatName val="1"/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'ТОП ОКПД2'!$B$8:$B$23</c:f>
              <c:strCache>
                <c:ptCount val="10"/>
                <c:pt idx="0">
                  <c:v>Нефтепродукты</c:v>
                </c:pt>
                <c:pt idx="1">
                  <c:v>Нефть сырая и газ природный</c:v>
                </c:pt>
                <c:pt idx="2">
                  <c:v>Нефтепродукты</c:v>
                </c:pt>
                <c:pt idx="3">
                  <c:v>Оборудование специального назначения прочее, не включенное в другие группировки</c:v>
                </c:pt>
                <c:pt idx="4">
                  <c:v>Здания и работы по возведению зданий</c:v>
                </c:pt>
                <c:pt idx="5">
                  <c:v>Нефть сырая и газ природный</c:v>
                </c:pt>
                <c:pt idx="6">
                  <c:v>Услуги по грузовым перевозкам автомобильным транспортом</c:v>
                </c:pt>
                <c:pt idx="7">
                  <c:v>Услуги по оптовой торговле топливом, рудами, металлами и промышленными химическими веществами</c:v>
                </c:pt>
                <c:pt idx="8">
                  <c:v>Услуги по обработке грузов</c:v>
                </c:pt>
                <c:pt idx="9">
                  <c:v>Оружие и боеприпасы</c:v>
                </c:pt>
              </c:strCache>
            </c:strRef>
          </c:cat>
          <c:val>
            <c:numRef>
              <c:f>'ТОП ОКПД2'!$C$8:$C$23</c:f>
              <c:numCache>
                <c:formatCode>_(* #,##0.00_);_(* \(#,##0.00\);_(* "-"??_);_(@_)</c:formatCode>
                <c:ptCount val="10"/>
                <c:pt idx="0">
                  <c:v>37432559600.350006</c:v>
                </c:pt>
                <c:pt idx="1">
                  <c:v>26457462047.189999</c:v>
                </c:pt>
                <c:pt idx="2">
                  <c:v>21157222156.34</c:v>
                </c:pt>
                <c:pt idx="3">
                  <c:v>19924500000</c:v>
                </c:pt>
                <c:pt idx="4">
                  <c:v>17669736286.2099</c:v>
                </c:pt>
                <c:pt idx="5">
                  <c:v>9945157293.2200012</c:v>
                </c:pt>
                <c:pt idx="6">
                  <c:v>8201611720.9200001</c:v>
                </c:pt>
                <c:pt idx="7">
                  <c:v>5280766119.1099997</c:v>
                </c:pt>
                <c:pt idx="8">
                  <c:v>5276851533.1896</c:v>
                </c:pt>
                <c:pt idx="9">
                  <c:v>4476474481.6999998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E845-41BE-94D9-9957EC316028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spc="2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'Разрез по региону поставки'!$F$6</c:f>
              <c:strCache>
                <c:ptCount val="1"/>
                <c:pt idx="0">
                  <c:v>Сумма договоров с МСП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1">
                  <a:shade val="95000"/>
                </a:schemeClr>
              </a:contourClr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'Разрез по региону поставки'!$E$7:$E$11</c:f>
              <c:strCache>
                <c:ptCount val="5"/>
                <c:pt idx="0">
                  <c:v>Хабаровский край</c:v>
                </c:pt>
                <c:pt idx="1">
                  <c:v>Архангельская область</c:v>
                </c:pt>
                <c:pt idx="2">
                  <c:v>Республика Коми </c:v>
                </c:pt>
                <c:pt idx="3">
                  <c:v>Новгородская область</c:v>
                </c:pt>
                <c:pt idx="4">
                  <c:v>Республика Саха (Якутия)</c:v>
                </c:pt>
              </c:strCache>
            </c:strRef>
          </c:cat>
          <c:val>
            <c:numRef>
              <c:f>'Разрез по региону поставки'!$F$7:$F$11</c:f>
              <c:numCache>
                <c:formatCode>#,##0</c:formatCode>
                <c:ptCount val="5"/>
                <c:pt idx="0">
                  <c:v>2644649045.3766007</c:v>
                </c:pt>
                <c:pt idx="1">
                  <c:v>1664712045.7879801</c:v>
                </c:pt>
                <c:pt idx="2">
                  <c:v>1196193018.6599998</c:v>
                </c:pt>
                <c:pt idx="3">
                  <c:v>1149488647.6399999</c:v>
                </c:pt>
                <c:pt idx="4">
                  <c:v>1061344884.3299999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93D-48C2-A2AC-8B2C528E12BE}"/>
            </c:ext>
          </c:extLst>
        </c:ser>
        <c:dLbls>
          <c:showVal val="1"/>
        </c:dLbls>
        <c:shape val="box"/>
        <c:axId val="63311232"/>
        <c:axId val="63816832"/>
        <c:axId val="0"/>
      </c:bar3DChart>
      <c:catAx>
        <c:axId val="633112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816832"/>
        <c:crosses val="autoZero"/>
        <c:auto val="1"/>
        <c:lblAlgn val="ctr"/>
        <c:lblOffset val="100"/>
      </c:catAx>
      <c:valAx>
        <c:axId val="638168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311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D71B2-C074-4B13-AB67-B32509399B4C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A3FB5-6A54-469C-AF8A-E30B739F1A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79374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4A145-E748-45E6-9541-8C569DD64A2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4FF0B7-6C7A-444D-BC86-99C02D5842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813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1pPr>
    <a:lvl2pPr marL="473934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2pPr>
    <a:lvl3pPr marL="947867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3pPr>
    <a:lvl4pPr marL="1421801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4pPr>
    <a:lvl5pPr marL="1895734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5pPr>
    <a:lvl6pPr marL="2369668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6pPr>
    <a:lvl7pPr marL="2843601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7pPr>
    <a:lvl8pPr marL="3317535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8pPr>
    <a:lvl9pPr marL="3791468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FF0B7-6C7A-444D-BC86-99C02D58423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138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4FF0B7-6C7A-444D-BC86-99C02D5842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5779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4FF0B7-6C7A-444D-BC86-99C02D5842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6118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5039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0081" y="1414125"/>
            <a:ext cx="11520488" cy="3008266"/>
          </a:xfrm>
        </p:spPr>
        <p:txBody>
          <a:bodyPr anchor="b"/>
          <a:lstStyle>
            <a:lvl1pPr algn="ctr">
              <a:defRPr sz="755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081" y="4538401"/>
            <a:ext cx="11520488" cy="2086184"/>
          </a:xfrm>
        </p:spPr>
        <p:txBody>
          <a:bodyPr/>
          <a:lstStyle>
            <a:lvl1pPr marL="0" indent="0" algn="ctr">
              <a:buNone/>
              <a:defRPr sz="3024"/>
            </a:lvl1pPr>
            <a:lvl2pPr marL="576026" indent="0" algn="ctr">
              <a:buNone/>
              <a:defRPr sz="2520"/>
            </a:lvl2pPr>
            <a:lvl3pPr marL="1152053" indent="0" algn="ctr">
              <a:buNone/>
              <a:defRPr sz="2268"/>
            </a:lvl3pPr>
            <a:lvl4pPr marL="1728079" indent="0" algn="ctr">
              <a:buNone/>
              <a:defRPr sz="2016"/>
            </a:lvl4pPr>
            <a:lvl5pPr marL="2304105" indent="0" algn="ctr">
              <a:buNone/>
              <a:defRPr sz="2016"/>
            </a:lvl5pPr>
            <a:lvl6pPr marL="2880131" indent="0" algn="ctr">
              <a:buNone/>
              <a:defRPr sz="2016"/>
            </a:lvl6pPr>
            <a:lvl7pPr marL="3456158" indent="0" algn="ctr">
              <a:buNone/>
              <a:defRPr sz="2016"/>
            </a:lvl7pPr>
            <a:lvl8pPr marL="4032184" indent="0" algn="ctr">
              <a:buNone/>
              <a:defRPr sz="2016"/>
            </a:lvl8pPr>
            <a:lvl9pPr marL="4608210" indent="0" algn="ctr">
              <a:buNone/>
              <a:defRPr sz="2016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A94D-C25F-4CCC-8DFA-2DD3C1B362B1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1007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4CD-F5EC-4D43-B0F2-0C5C6D9AF715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3244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92465" y="460041"/>
            <a:ext cx="3312140" cy="73226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6045" y="460041"/>
            <a:ext cx="9744412" cy="73226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DBB9-72CE-45BA-A57E-EC2CD90B430E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8937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EFBEA-0D8C-44F4-9DC4-425DC9CB45BF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4025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8044" y="2154191"/>
            <a:ext cx="13248561" cy="3594317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8044" y="5782512"/>
            <a:ext cx="13248561" cy="1890166"/>
          </a:xfrm>
        </p:spPr>
        <p:txBody>
          <a:bodyPr/>
          <a:lstStyle>
            <a:lvl1pPr marL="0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1pPr>
            <a:lvl2pPr marL="57602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2pPr>
            <a:lvl3pPr marL="1152053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3pPr>
            <a:lvl4pPr marL="1728079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4pPr>
            <a:lvl5pPr marL="2304105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5pPr>
            <a:lvl6pPr marL="2880131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6pPr>
            <a:lvl7pPr marL="3456158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7pPr>
            <a:lvl8pPr marL="4032184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8pPr>
            <a:lvl9pPr marL="4608210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DDFF-4DC0-4249-930E-0F3FD2D975B8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6348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6045" y="2300203"/>
            <a:ext cx="6528276" cy="54824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6329" y="2300203"/>
            <a:ext cx="6528276" cy="54824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F970-0A99-4F05-9CC3-BCDB09507058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8769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045" y="460041"/>
            <a:ext cx="13248561" cy="16701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8046" y="2118188"/>
            <a:ext cx="6498274" cy="1038091"/>
          </a:xfrm>
        </p:spPr>
        <p:txBody>
          <a:bodyPr anchor="b"/>
          <a:lstStyle>
            <a:lvl1pPr marL="0" indent="0">
              <a:buNone/>
              <a:defRPr sz="3024" b="1"/>
            </a:lvl1pPr>
            <a:lvl2pPr marL="576026" indent="0">
              <a:buNone/>
              <a:defRPr sz="2520" b="1"/>
            </a:lvl2pPr>
            <a:lvl3pPr marL="1152053" indent="0">
              <a:buNone/>
              <a:defRPr sz="2268" b="1"/>
            </a:lvl3pPr>
            <a:lvl4pPr marL="1728079" indent="0">
              <a:buNone/>
              <a:defRPr sz="2016" b="1"/>
            </a:lvl4pPr>
            <a:lvl5pPr marL="2304105" indent="0">
              <a:buNone/>
              <a:defRPr sz="2016" b="1"/>
            </a:lvl5pPr>
            <a:lvl6pPr marL="2880131" indent="0">
              <a:buNone/>
              <a:defRPr sz="2016" b="1"/>
            </a:lvl6pPr>
            <a:lvl7pPr marL="3456158" indent="0">
              <a:buNone/>
              <a:defRPr sz="2016" b="1"/>
            </a:lvl7pPr>
            <a:lvl8pPr marL="4032184" indent="0">
              <a:buNone/>
              <a:defRPr sz="2016" b="1"/>
            </a:lvl8pPr>
            <a:lvl9pPr marL="4608210" indent="0">
              <a:buNone/>
              <a:defRPr sz="201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8046" y="3156278"/>
            <a:ext cx="6498274" cy="46424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76329" y="2118188"/>
            <a:ext cx="6530277" cy="1038091"/>
          </a:xfrm>
        </p:spPr>
        <p:txBody>
          <a:bodyPr anchor="b"/>
          <a:lstStyle>
            <a:lvl1pPr marL="0" indent="0">
              <a:buNone/>
              <a:defRPr sz="3024" b="1"/>
            </a:lvl1pPr>
            <a:lvl2pPr marL="576026" indent="0">
              <a:buNone/>
              <a:defRPr sz="2520" b="1"/>
            </a:lvl2pPr>
            <a:lvl3pPr marL="1152053" indent="0">
              <a:buNone/>
              <a:defRPr sz="2268" b="1"/>
            </a:lvl3pPr>
            <a:lvl4pPr marL="1728079" indent="0">
              <a:buNone/>
              <a:defRPr sz="2016" b="1"/>
            </a:lvl4pPr>
            <a:lvl5pPr marL="2304105" indent="0">
              <a:buNone/>
              <a:defRPr sz="2016" b="1"/>
            </a:lvl5pPr>
            <a:lvl6pPr marL="2880131" indent="0">
              <a:buNone/>
              <a:defRPr sz="2016" b="1"/>
            </a:lvl6pPr>
            <a:lvl7pPr marL="3456158" indent="0">
              <a:buNone/>
              <a:defRPr sz="2016" b="1"/>
            </a:lvl7pPr>
            <a:lvl8pPr marL="4032184" indent="0">
              <a:buNone/>
              <a:defRPr sz="2016" b="1"/>
            </a:lvl8pPr>
            <a:lvl9pPr marL="4608210" indent="0">
              <a:buNone/>
              <a:defRPr sz="201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76329" y="3156278"/>
            <a:ext cx="6530277" cy="46424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67B89-F843-4029-A188-A2F0F6778761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1214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B347-EA48-4E53-AA19-91E2BE95543B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7487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DD74-0963-4817-90A9-E4C389D28BE1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8471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046" y="576051"/>
            <a:ext cx="4954209" cy="2016178"/>
          </a:xfrm>
        </p:spPr>
        <p:txBody>
          <a:bodyPr anchor="b"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30277" y="1244111"/>
            <a:ext cx="7776329" cy="6140542"/>
          </a:xfrm>
        </p:spPr>
        <p:txBody>
          <a:bodyPr/>
          <a:lstStyle>
            <a:lvl1pPr>
              <a:defRPr sz="4032"/>
            </a:lvl1pPr>
            <a:lvl2pPr>
              <a:defRPr sz="3528"/>
            </a:lvl2pPr>
            <a:lvl3pPr>
              <a:defRPr sz="3024"/>
            </a:lvl3pPr>
            <a:lvl4pPr>
              <a:defRPr sz="2520"/>
            </a:lvl4pPr>
            <a:lvl5pPr>
              <a:defRPr sz="2520"/>
            </a:lvl5pPr>
            <a:lvl6pPr>
              <a:defRPr sz="2520"/>
            </a:lvl6pPr>
            <a:lvl7pPr>
              <a:defRPr sz="2520"/>
            </a:lvl7pPr>
            <a:lvl8pPr>
              <a:defRPr sz="2520"/>
            </a:lvl8pPr>
            <a:lvl9pPr>
              <a:defRPr sz="25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8046" y="2592229"/>
            <a:ext cx="4954209" cy="4802425"/>
          </a:xfrm>
        </p:spPr>
        <p:txBody>
          <a:bodyPr/>
          <a:lstStyle>
            <a:lvl1pPr marL="0" indent="0">
              <a:buNone/>
              <a:defRPr sz="2016"/>
            </a:lvl1pPr>
            <a:lvl2pPr marL="576026" indent="0">
              <a:buNone/>
              <a:defRPr sz="1764"/>
            </a:lvl2pPr>
            <a:lvl3pPr marL="1152053" indent="0">
              <a:buNone/>
              <a:defRPr sz="1512"/>
            </a:lvl3pPr>
            <a:lvl4pPr marL="1728079" indent="0">
              <a:buNone/>
              <a:defRPr sz="1260"/>
            </a:lvl4pPr>
            <a:lvl5pPr marL="2304105" indent="0">
              <a:buNone/>
              <a:defRPr sz="1260"/>
            </a:lvl5pPr>
            <a:lvl6pPr marL="2880131" indent="0">
              <a:buNone/>
              <a:defRPr sz="1260"/>
            </a:lvl6pPr>
            <a:lvl7pPr marL="3456158" indent="0">
              <a:buNone/>
              <a:defRPr sz="1260"/>
            </a:lvl7pPr>
            <a:lvl8pPr marL="4032184" indent="0">
              <a:buNone/>
              <a:defRPr sz="1260"/>
            </a:lvl8pPr>
            <a:lvl9pPr marL="4608210" indent="0">
              <a:buNone/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4507C-68E6-4153-A62A-DDC2054FE3DA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7788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046" y="576051"/>
            <a:ext cx="4954209" cy="2016178"/>
          </a:xfrm>
        </p:spPr>
        <p:txBody>
          <a:bodyPr anchor="b"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30277" y="1244111"/>
            <a:ext cx="7776329" cy="6140542"/>
          </a:xfrm>
        </p:spPr>
        <p:txBody>
          <a:bodyPr anchor="t"/>
          <a:lstStyle>
            <a:lvl1pPr marL="0" indent="0">
              <a:buNone/>
              <a:defRPr sz="4032"/>
            </a:lvl1pPr>
            <a:lvl2pPr marL="576026" indent="0">
              <a:buNone/>
              <a:defRPr sz="3528"/>
            </a:lvl2pPr>
            <a:lvl3pPr marL="1152053" indent="0">
              <a:buNone/>
              <a:defRPr sz="3024"/>
            </a:lvl3pPr>
            <a:lvl4pPr marL="1728079" indent="0">
              <a:buNone/>
              <a:defRPr sz="2520"/>
            </a:lvl4pPr>
            <a:lvl5pPr marL="2304105" indent="0">
              <a:buNone/>
              <a:defRPr sz="2520"/>
            </a:lvl5pPr>
            <a:lvl6pPr marL="2880131" indent="0">
              <a:buNone/>
              <a:defRPr sz="2520"/>
            </a:lvl6pPr>
            <a:lvl7pPr marL="3456158" indent="0">
              <a:buNone/>
              <a:defRPr sz="2520"/>
            </a:lvl7pPr>
            <a:lvl8pPr marL="4032184" indent="0">
              <a:buNone/>
              <a:defRPr sz="2520"/>
            </a:lvl8pPr>
            <a:lvl9pPr marL="4608210" indent="0">
              <a:buNone/>
              <a:defRPr sz="25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8046" y="2592229"/>
            <a:ext cx="4954209" cy="4802425"/>
          </a:xfrm>
        </p:spPr>
        <p:txBody>
          <a:bodyPr/>
          <a:lstStyle>
            <a:lvl1pPr marL="0" indent="0">
              <a:buNone/>
              <a:defRPr sz="2016"/>
            </a:lvl1pPr>
            <a:lvl2pPr marL="576026" indent="0">
              <a:buNone/>
              <a:defRPr sz="1764"/>
            </a:lvl2pPr>
            <a:lvl3pPr marL="1152053" indent="0">
              <a:buNone/>
              <a:defRPr sz="1512"/>
            </a:lvl3pPr>
            <a:lvl4pPr marL="1728079" indent="0">
              <a:buNone/>
              <a:defRPr sz="1260"/>
            </a:lvl4pPr>
            <a:lvl5pPr marL="2304105" indent="0">
              <a:buNone/>
              <a:defRPr sz="1260"/>
            </a:lvl5pPr>
            <a:lvl6pPr marL="2880131" indent="0">
              <a:buNone/>
              <a:defRPr sz="1260"/>
            </a:lvl6pPr>
            <a:lvl7pPr marL="3456158" indent="0">
              <a:buNone/>
              <a:defRPr sz="1260"/>
            </a:lvl7pPr>
            <a:lvl8pPr marL="4032184" indent="0">
              <a:buNone/>
              <a:defRPr sz="1260"/>
            </a:lvl8pPr>
            <a:lvl9pPr marL="4608210" indent="0">
              <a:buNone/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A2F5-AE2A-496A-B8C5-EC7D7C36D010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5892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56045" y="460041"/>
            <a:ext cx="13248561" cy="1670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6045" y="2300203"/>
            <a:ext cx="13248561" cy="5482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56045" y="8008708"/>
            <a:ext cx="3456146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539BE-C3BA-4B0B-914D-7C9F5DA1E847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8216" y="8008708"/>
            <a:ext cx="5184219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48459" y="8008708"/>
            <a:ext cx="3456146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9244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hdr="0" ftr="0" dt="0"/>
  <p:txStyles>
    <p:titleStyle>
      <a:lvl1pPr algn="l" defTabSz="1152053" rtl="0" eaLnBrk="1" latinLnBrk="0" hangingPunct="1">
        <a:lnSpc>
          <a:spcPct val="90000"/>
        </a:lnSpc>
        <a:spcBef>
          <a:spcPct val="0"/>
        </a:spcBef>
        <a:buNone/>
        <a:defRPr sz="554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8013" indent="-288013" algn="l" defTabSz="1152053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3528" kern="1200">
          <a:solidFill>
            <a:schemeClr val="tx1"/>
          </a:solidFill>
          <a:latin typeface="+mn-lt"/>
          <a:ea typeface="+mn-ea"/>
          <a:cs typeface="+mn-cs"/>
        </a:defRPr>
      </a:lvl1pPr>
      <a:lvl2pPr marL="864039" indent="-288013" algn="l" defTabSz="1152053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2pPr>
      <a:lvl3pPr marL="1440066" indent="-288013" algn="l" defTabSz="1152053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2016092" indent="-288013" algn="l" defTabSz="1152053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4pPr>
      <a:lvl5pPr marL="2592118" indent="-288013" algn="l" defTabSz="1152053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5pPr>
      <a:lvl6pPr marL="3168145" indent="-288013" algn="l" defTabSz="1152053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6pPr>
      <a:lvl7pPr marL="3744171" indent="-288013" algn="l" defTabSz="1152053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7pPr>
      <a:lvl8pPr marL="4320197" indent="-288013" algn="l" defTabSz="1152053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8pPr>
      <a:lvl9pPr marL="4896223" indent="-288013" algn="l" defTabSz="1152053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52053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1pPr>
      <a:lvl2pPr marL="576026" algn="l" defTabSz="1152053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152053" algn="l" defTabSz="1152053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728079" algn="l" defTabSz="1152053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4pPr>
      <a:lvl5pPr marL="2304105" algn="l" defTabSz="1152053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5pPr>
      <a:lvl6pPr marL="2880131" algn="l" defTabSz="1152053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6pPr>
      <a:lvl7pPr marL="3456158" algn="l" defTabSz="1152053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7pPr>
      <a:lvl8pPr marL="4032184" algn="l" defTabSz="1152053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8pPr>
      <a:lvl9pPr marL="4608210" algn="l" defTabSz="1152053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chemeClr val="accent1">
                <a:lumMod val="75000"/>
              </a:schemeClr>
            </a:gs>
            <a:gs pos="67000">
              <a:schemeClr val="accent1">
                <a:lumMod val="45000"/>
                <a:lumOff val="55000"/>
              </a:schemeClr>
            </a:gs>
            <a:gs pos="43000">
              <a:schemeClr val="accent1">
                <a:lumMod val="45000"/>
                <a:lumOff val="55000"/>
              </a:schemeClr>
            </a:gs>
            <a:gs pos="91000">
              <a:schemeClr val="accent1">
                <a:lumMod val="40000"/>
                <a:lumOff val="60000"/>
                <a:alpha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0331" y="3725237"/>
            <a:ext cx="125999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ru-RU" sz="32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ru-RU" sz="2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ru-RU" sz="2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ru-RU" sz="2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en-US" sz="2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7595" y="4348692"/>
            <a:ext cx="12599988" cy="2739211"/>
          </a:xfrm>
          <a:prstGeom prst="rect">
            <a:avLst/>
          </a:prstGeom>
          <a:gradFill>
            <a:gsLst>
              <a:gs pos="5000">
                <a:schemeClr val="accent1">
                  <a:lumMod val="75000"/>
                </a:schemeClr>
              </a:gs>
              <a:gs pos="67000">
                <a:schemeClr val="accent1">
                  <a:lumMod val="45000"/>
                  <a:lumOff val="55000"/>
                </a:schemeClr>
              </a:gs>
              <a:gs pos="43000">
                <a:schemeClr val="accent1">
                  <a:lumMod val="45000"/>
                  <a:lumOff val="55000"/>
                </a:schemeClr>
              </a:gs>
              <a:gs pos="91000">
                <a:schemeClr val="accent1">
                  <a:lumMod val="40000"/>
                  <a:lumOff val="60000"/>
                  <a:alpha val="4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участия субъектов МСП в закупках крупнейших заказчиков в моногородах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 </a:t>
            </a:r>
          </a:p>
          <a:p>
            <a:pPr algn="ctr"/>
            <a:endParaRPr lang="ru-RU" sz="2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4787" y="499428"/>
            <a:ext cx="7091076" cy="3225800"/>
          </a:xfrm>
          <a:prstGeom prst="rect">
            <a:avLst/>
          </a:prstGeom>
          <a:gradFill>
            <a:gsLst>
              <a:gs pos="5000">
                <a:schemeClr val="accent1">
                  <a:lumMod val="75000"/>
                </a:schemeClr>
              </a:gs>
              <a:gs pos="67000">
                <a:schemeClr val="accent1">
                  <a:lumMod val="45000"/>
                  <a:lumOff val="55000"/>
                </a:schemeClr>
              </a:gs>
              <a:gs pos="43000">
                <a:schemeClr val="accent1">
                  <a:lumMod val="45000"/>
                  <a:lumOff val="55000"/>
                </a:schemeClr>
              </a:gs>
              <a:gs pos="91000">
                <a:schemeClr val="accent1">
                  <a:lumMod val="40000"/>
                  <a:lumOff val="60000"/>
                  <a:alpha val="4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xmlns="" val="326077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2249" y="-38838"/>
            <a:ext cx="2163618" cy="9842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57175" y="93179"/>
            <a:ext cx="6803857" cy="636169"/>
          </a:xfrm>
          <a:prstGeom prst="rect">
            <a:avLst/>
          </a:prstGeom>
          <a:noFill/>
        </p:spPr>
        <p:txBody>
          <a:bodyPr wrap="none" lIns="72000" tIns="36000" rIns="0" bIns="36000" rtlCol="0" anchor="ctr">
            <a:no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Закупки у субъектов МСП 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624901" y="3879743"/>
            <a:ext cx="1207443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53929" y="8117613"/>
            <a:ext cx="12074430" cy="24744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defRPr/>
            </a:pPr>
            <a:r>
              <a:rPr lang="ru-RU" sz="1000" i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Источник: результаты оценки и мониторинга соответствия, данные реестра договоров, заключенных по результатам закупок, сведения, размещенные в ЕИС, сведения, полученные от крупнейших заказчиков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462951" y="2124796"/>
            <a:ext cx="5761363" cy="4883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СОСТОЯНИЕ 2017 ГОДА: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62906" y="1006450"/>
            <a:ext cx="12036425" cy="120358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За </a:t>
            </a:r>
            <a:r>
              <a:rPr lang="ru-RU" sz="32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2016 </a:t>
            </a:r>
            <a:r>
              <a:rPr lang="ru-RU" sz="28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год объем закупок у субъектов МСП составил </a:t>
            </a:r>
            <a:r>
              <a:rPr lang="ru-RU" sz="32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1,511 трлн рублей 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latin typeface="Arial Narrow" panose="020B0606020202030204" pitchFamily="34" charset="0"/>
              </a:rPr>
              <a:t>(на основании данных, подтвержденных Федеральным казначейством, ФНС России)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62907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4"/>
          <p:cNvSpPr/>
          <p:nvPr/>
        </p:nvSpPr>
        <p:spPr>
          <a:xfrm>
            <a:off x="1770458" y="2671047"/>
            <a:ext cx="2471583" cy="275641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</a:pPr>
            <a:endParaRPr lang="ru-RU" sz="15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902395" y="3586004"/>
            <a:ext cx="3455309" cy="2373326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Скругленный прямоугольник 6"/>
          <p:cNvSpPr/>
          <p:nvPr/>
        </p:nvSpPr>
        <p:spPr>
          <a:xfrm>
            <a:off x="6427442" y="3534343"/>
            <a:ext cx="2601746" cy="274831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algn="ctr" defTabSz="889000">
              <a:spcBef>
                <a:spcPct val="0"/>
              </a:spcBef>
            </a:pPr>
            <a:endParaRPr lang="ru-RU" sz="3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 defTabSz="889000">
              <a:spcBef>
                <a:spcPct val="0"/>
              </a:spcBef>
            </a:pPr>
            <a:endParaRPr lang="ru-RU" sz="3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 defTabSz="889000">
              <a:spcBef>
                <a:spcPct val="0"/>
              </a:spcBef>
            </a:pP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от 10 до 89%),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что </a:t>
            </a:r>
          </a:p>
          <a:p>
            <a:pPr algn="ctr" defTabSz="889000">
              <a:spcBef>
                <a:spcPct val="0"/>
              </a:spcBef>
            </a:pP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 почти в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3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 раза превышает установленную квоту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(10%)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946636" y="3568533"/>
            <a:ext cx="3513172" cy="2399215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Скругленный прямоугольник 8"/>
          <p:cNvSpPr/>
          <p:nvPr/>
        </p:nvSpPr>
        <p:spPr>
          <a:xfrm>
            <a:off x="7432996" y="2645134"/>
            <a:ext cx="2629343" cy="274659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algn="ctr" defTabSz="889000">
              <a:spcBef>
                <a:spcPct val="0"/>
              </a:spcBef>
            </a:pPr>
            <a:endParaRPr lang="ru-RU" sz="1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8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3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020050" y="3608657"/>
            <a:ext cx="3481858" cy="2373326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Скругленный прямоугольник 10"/>
          <p:cNvSpPr/>
          <p:nvPr/>
        </p:nvSpPr>
        <p:spPr>
          <a:xfrm>
            <a:off x="2024985" y="2632506"/>
            <a:ext cx="3222608" cy="273972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8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8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8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8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8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8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8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3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r>
              <a:rPr lang="ru-RU" sz="2400" b="1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889000">
              <a:spcBef>
                <a:spcPct val="0"/>
              </a:spcBef>
            </a:pPr>
            <a:r>
              <a:rPr lang="ru-RU" sz="1350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>К концу 2017 года:</a:t>
            </a:r>
          </a:p>
          <a:p>
            <a:pPr algn="ctr" defTabSz="889000">
              <a:spcBef>
                <a:spcPct val="0"/>
              </a:spcBef>
            </a:pPr>
            <a:r>
              <a:rPr lang="ru-RU" sz="1350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> целевой показатель-</a:t>
            </a: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135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r>
              <a:rPr lang="ru-RU" sz="3600" b="1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br>
              <a:rPr lang="ru-RU" sz="3600" b="1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endParaRPr lang="ru-RU" sz="3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63153" y="7190681"/>
            <a:ext cx="9969026" cy="82389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8000" tIns="72000" rIns="108000" bIns="72000" numCol="1" spcCol="1270" anchor="ctr" anchorCtr="0">
            <a:noAutofit/>
          </a:bodyPr>
          <a:lstStyle/>
          <a:p>
            <a:pPr marL="171450" lvl="1" indent="-171450" algn="just" defTabSz="666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ТОП-5 регионов – лидеров</a:t>
            </a:r>
            <a:r>
              <a:rPr lang="ru-RU" sz="1400" dirty="0">
                <a:latin typeface="Arial Narrow" panose="020B0606020202030204" pitchFamily="34" charset="0"/>
              </a:rPr>
              <a:t>: город Москва (</a:t>
            </a:r>
            <a:r>
              <a:rPr lang="ru-RU" sz="1400" dirty="0" smtClean="0">
                <a:latin typeface="Arial Narrow" panose="020B0606020202030204" pitchFamily="34" charset="0"/>
              </a:rPr>
              <a:t>553 </a:t>
            </a:r>
            <a:r>
              <a:rPr lang="ru-RU" sz="1400" dirty="0">
                <a:latin typeface="Arial Narrow" panose="020B0606020202030204" pitchFamily="34" charset="0"/>
              </a:rPr>
              <a:t>млрд руб.), город Санкт-Петербург </a:t>
            </a:r>
            <a:r>
              <a:rPr lang="ru-RU" sz="1400" dirty="0" smtClean="0">
                <a:latin typeface="Arial Narrow" panose="020B0606020202030204" pitchFamily="34" charset="0"/>
              </a:rPr>
              <a:t>(132,6 </a:t>
            </a:r>
            <a:r>
              <a:rPr lang="ru-RU" sz="1400" dirty="0">
                <a:latin typeface="Arial Narrow" panose="020B0606020202030204" pitchFamily="34" charset="0"/>
              </a:rPr>
              <a:t>млрд руб.), Московская область </a:t>
            </a:r>
            <a:r>
              <a:rPr lang="ru-RU" sz="1400" dirty="0" smtClean="0">
                <a:latin typeface="Arial Narrow" panose="020B0606020202030204" pitchFamily="34" charset="0"/>
              </a:rPr>
              <a:t>(81,2 </a:t>
            </a:r>
            <a:r>
              <a:rPr lang="ru-RU" sz="1400" dirty="0">
                <a:latin typeface="Arial Narrow" panose="020B0606020202030204" pitchFamily="34" charset="0"/>
              </a:rPr>
              <a:t>млрд руб.), Ханты-Мансийский автономный округ - Югра </a:t>
            </a:r>
            <a:r>
              <a:rPr lang="ru-RU" sz="1400" dirty="0" smtClean="0">
                <a:latin typeface="Arial Narrow" panose="020B0606020202030204" pitchFamily="34" charset="0"/>
              </a:rPr>
              <a:t>(68,1 </a:t>
            </a:r>
            <a:r>
              <a:rPr lang="ru-RU" sz="1400" dirty="0">
                <a:latin typeface="Arial Narrow" panose="020B0606020202030204" pitchFamily="34" charset="0"/>
              </a:rPr>
              <a:t>млрд руб.), Свердловская область </a:t>
            </a:r>
            <a:r>
              <a:rPr lang="ru-RU" sz="1400" dirty="0" smtClean="0">
                <a:latin typeface="Arial Narrow" panose="020B0606020202030204" pitchFamily="34" charset="0"/>
              </a:rPr>
              <a:t>(56,3 </a:t>
            </a:r>
            <a:r>
              <a:rPr lang="ru-RU" sz="1400" dirty="0">
                <a:latin typeface="Arial Narrow" panose="020B0606020202030204" pitchFamily="34" charset="0"/>
              </a:rPr>
              <a:t>млрд рублей), </a:t>
            </a:r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8986" y="6169476"/>
            <a:ext cx="9969026" cy="921003"/>
          </a:xfrm>
          <a:prstGeom prst="rect">
            <a:avLst/>
          </a:prstGeom>
          <a:noFill/>
        </p:spPr>
        <p:txBody>
          <a:bodyPr wrap="square" lIns="108000" tIns="72000" rIns="108000" bIns="72000" anchor="ctr" anchorCtr="0">
            <a:spAutoFit/>
          </a:bodyPr>
          <a:lstStyle/>
          <a:p>
            <a:pPr marL="171450" lvl="1" indent="-171450" algn="just" defTabSz="80010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58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заказчиков</a:t>
            </a:r>
            <a:r>
              <a:rPr lang="ru-RU" sz="1400" dirty="0">
                <a:latin typeface="Arial Narrow" panose="020B0606020202030204" pitchFamily="34" charset="0"/>
              </a:rPr>
              <a:t> утвердили программы партнерства, участниками которых стали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1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355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субъектов МСП;</a:t>
            </a:r>
          </a:p>
          <a:p>
            <a:pPr marL="171450" lvl="1" indent="-171450" algn="just" defTabSz="666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</a:rPr>
              <a:t>Корпорацией подписаны соглашения о взаимодействии с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40 крупнейшими заказчиками</a:t>
            </a:r>
          </a:p>
          <a:p>
            <a:pPr marL="171450" lvl="1" indent="-171450" algn="just" defTabSz="666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ТОП-5 заказчиков-лидеров</a:t>
            </a:r>
            <a:r>
              <a:rPr lang="ru-RU" sz="1400" dirty="0">
                <a:latin typeface="Arial Narrow" panose="020B0606020202030204" pitchFamily="34" charset="0"/>
              </a:rPr>
              <a:t>: ОАО «РЖД» (</a:t>
            </a:r>
            <a:r>
              <a:rPr lang="ru-RU" sz="1400" dirty="0" smtClean="0">
                <a:latin typeface="Arial Narrow" panose="020B0606020202030204" pitchFamily="34" charset="0"/>
              </a:rPr>
              <a:t>163,5 </a:t>
            </a:r>
            <a:r>
              <a:rPr lang="ru-RU" sz="1400" dirty="0">
                <a:latin typeface="Arial Narrow" panose="020B0606020202030204" pitchFamily="34" charset="0"/>
              </a:rPr>
              <a:t>млрд руб.), ПАО «Ростелеком» </a:t>
            </a:r>
            <a:r>
              <a:rPr lang="ru-RU" sz="1400" dirty="0" smtClean="0">
                <a:latin typeface="Arial Narrow" panose="020B0606020202030204" pitchFamily="34" charset="0"/>
              </a:rPr>
              <a:t>(101,1 </a:t>
            </a:r>
            <a:r>
              <a:rPr lang="ru-RU" sz="1400" dirty="0">
                <a:latin typeface="Arial Narrow" panose="020B0606020202030204" pitchFamily="34" charset="0"/>
              </a:rPr>
              <a:t>млрд руб.), АО «</a:t>
            </a:r>
            <a:r>
              <a:rPr lang="ru-RU" sz="1400" dirty="0" err="1">
                <a:latin typeface="Arial Narrow" panose="020B0606020202030204" pitchFamily="34" charset="0"/>
              </a:rPr>
              <a:t>РЖДстрой</a:t>
            </a:r>
            <a:r>
              <a:rPr lang="ru-RU" sz="1400" dirty="0">
                <a:latin typeface="Arial Narrow" panose="020B0606020202030204" pitchFamily="34" charset="0"/>
              </a:rPr>
              <a:t>» (</a:t>
            </a:r>
            <a:r>
              <a:rPr lang="ru-RU" sz="1400" dirty="0" smtClean="0">
                <a:latin typeface="Arial Narrow" panose="020B0606020202030204" pitchFamily="34" charset="0"/>
              </a:rPr>
              <a:t>67 </a:t>
            </a:r>
            <a:r>
              <a:rPr lang="ru-RU" sz="1400" dirty="0">
                <a:latin typeface="Arial Narrow" panose="020B0606020202030204" pitchFamily="34" charset="0"/>
              </a:rPr>
              <a:t>млрд руб.), </a:t>
            </a:r>
            <a:br>
              <a:rPr lang="ru-RU" sz="1400" dirty="0">
                <a:latin typeface="Arial Narrow" panose="020B0606020202030204" pitchFamily="34" charset="0"/>
              </a:rPr>
            </a:br>
            <a:r>
              <a:rPr lang="ru-RU" sz="1400" dirty="0">
                <a:latin typeface="Arial Narrow" panose="020B0606020202030204" pitchFamily="34" charset="0"/>
              </a:rPr>
              <a:t>ПАО «НК «Роснефть» </a:t>
            </a:r>
            <a:r>
              <a:rPr lang="ru-RU" sz="1400" dirty="0" smtClean="0">
                <a:latin typeface="Arial Narrow" panose="020B0606020202030204" pitchFamily="34" charset="0"/>
              </a:rPr>
              <a:t>(62 </a:t>
            </a:r>
            <a:r>
              <a:rPr lang="ru-RU" sz="1400" dirty="0">
                <a:latin typeface="Arial Narrow" panose="020B0606020202030204" pitchFamily="34" charset="0"/>
              </a:rPr>
              <a:t>млрд руб.), ПАО Сбербанк (</a:t>
            </a:r>
            <a:r>
              <a:rPr lang="ru-RU" sz="1400" dirty="0" smtClean="0">
                <a:latin typeface="Arial Narrow" panose="020B0606020202030204" pitchFamily="34" charset="0"/>
              </a:rPr>
              <a:t>49 </a:t>
            </a:r>
            <a:r>
              <a:rPr lang="ru-RU" sz="1400" dirty="0">
                <a:latin typeface="Arial Narrow" panose="020B0606020202030204" pitchFamily="34" charset="0"/>
              </a:rPr>
              <a:t>млрд руб.),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6938010" y="3992477"/>
            <a:ext cx="1667454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89000">
              <a:lnSpc>
                <a:spcPct val="80000"/>
              </a:lnSpc>
              <a:spcBef>
                <a:spcPct val="0"/>
              </a:spcBef>
            </a:pPr>
            <a:r>
              <a:rPr lang="ru-RU" sz="2800" b="1" smtClean="0">
                <a:solidFill>
                  <a:srgbClr val="A2C9F4"/>
                </a:solidFill>
                <a:latin typeface="Arial Narrow" panose="020B0606020202030204" pitchFamily="34" charset="0"/>
              </a:rPr>
              <a:t>29,12%</a:t>
            </a:r>
            <a:endParaRPr lang="ru-RU" sz="2800" b="1" dirty="0">
              <a:solidFill>
                <a:srgbClr val="A2C9F4"/>
              </a:solidFill>
              <a:latin typeface="Arial Narrow" panose="020B060602020203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928162" y="4307477"/>
            <a:ext cx="1757612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89000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rgbClr val="A2C9F4"/>
                </a:solidFill>
                <a:latin typeface="Arial Narrow" panose="020B0606020202030204" pitchFamily="34" charset="0"/>
              </a:rPr>
              <a:t>156 181</a:t>
            </a:r>
            <a:endParaRPr lang="ru-RU" sz="2800" b="1" dirty="0">
              <a:solidFill>
                <a:srgbClr val="A2C9F4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rgbClr val="A2C9F4"/>
                </a:solidFill>
                <a:latin typeface="Arial Narrow" panose="020B0606020202030204" pitchFamily="34" charset="0"/>
              </a:rPr>
              <a:t>позиция</a:t>
            </a:r>
            <a:endParaRPr lang="ru-RU" sz="2800" b="1" dirty="0">
              <a:solidFill>
                <a:srgbClr val="A2C9F4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020050" y="3704420"/>
            <a:ext cx="3090658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89000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rgbClr val="A2C9F4"/>
                </a:solidFill>
                <a:latin typeface="Arial Narrow" panose="020B0606020202030204" pitchFamily="34" charset="0"/>
              </a:rPr>
              <a:t>1,501 </a:t>
            </a:r>
            <a:r>
              <a:rPr lang="ru-RU" sz="2800" b="1" dirty="0">
                <a:solidFill>
                  <a:srgbClr val="A2C9F4"/>
                </a:solidFill>
                <a:latin typeface="Arial Narrow" panose="020B0606020202030204" pitchFamily="34" charset="0"/>
              </a:rPr>
              <a:t>трлн руб. 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355976" y="4550674"/>
            <a:ext cx="272247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89000">
              <a:lnSpc>
                <a:spcPct val="80000"/>
              </a:lnSpc>
              <a:spcBef>
                <a:spcPct val="0"/>
              </a:spcBef>
            </a:pPr>
            <a:r>
              <a:rPr lang="ru-RU" sz="2800" b="1" dirty="0">
                <a:solidFill>
                  <a:srgbClr val="A2C9F4"/>
                </a:solidFill>
                <a:latin typeface="Arial Narrow" panose="020B0606020202030204" pitchFamily="34" charset="0"/>
              </a:rPr>
              <a:t>2 трлн рублей </a:t>
            </a: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1400" b="1" i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r>
              <a:rPr lang="ru-RU" sz="1300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(с </a:t>
            </a:r>
            <a:r>
              <a:rPr lang="ru-RU" sz="1300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>учетом расширения перечня заказчиков</a:t>
            </a:r>
            <a:r>
              <a:rPr lang="ru-RU" sz="1400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ru-RU" sz="1300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>(с 200 до 419</a:t>
            </a:r>
            <a:r>
              <a:rPr lang="ru-RU" sz="1300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  <a:endParaRPr lang="ru-RU" sz="1300" b="1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1676907" y="7167962"/>
            <a:ext cx="2107577" cy="955686"/>
            <a:chOff x="704615" y="8731785"/>
            <a:chExt cx="1548851" cy="630887"/>
          </a:xfrm>
        </p:grpSpPr>
        <p:sp>
          <p:nvSpPr>
            <p:cNvPr id="37" name="Pentagon 35"/>
            <p:cNvSpPr/>
            <p:nvPr/>
          </p:nvSpPr>
          <p:spPr>
            <a:xfrm>
              <a:off x="850532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algn="ctr" defTabSz="914400">
                <a:defRPr/>
              </a:pPr>
              <a:endParaRPr lang="ru-RU" sz="1200" b="1" kern="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8" name="Pentagon 37"/>
            <p:cNvSpPr/>
            <p:nvPr/>
          </p:nvSpPr>
          <p:spPr>
            <a:xfrm>
              <a:off x="704615" y="8731789"/>
              <a:ext cx="1473848" cy="630883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defTabSz="914400">
                <a:defRPr/>
              </a:pPr>
              <a:r>
                <a:rPr lang="ru-RU" b="1" kern="0" dirty="0">
                  <a:latin typeface="Arial Narrow" panose="020B0606020202030204" pitchFamily="34" charset="0"/>
                </a:rPr>
                <a:t>Взаимодействие </a:t>
              </a:r>
            </a:p>
            <a:p>
              <a:pPr defTabSz="914400">
                <a:defRPr/>
              </a:pPr>
              <a:r>
                <a:rPr lang="ru-RU" b="1" kern="0" dirty="0">
                  <a:latin typeface="Arial Narrow" panose="020B0606020202030204" pitchFamily="34" charset="0"/>
                </a:rPr>
                <a:t>с регионами</a:t>
              </a: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1676910" y="6110401"/>
            <a:ext cx="2128123" cy="1021481"/>
            <a:chOff x="704616" y="8731786"/>
            <a:chExt cx="1548850" cy="547385"/>
          </a:xfrm>
        </p:grpSpPr>
        <p:sp>
          <p:nvSpPr>
            <p:cNvPr id="50" name="Pentagon 35"/>
            <p:cNvSpPr/>
            <p:nvPr/>
          </p:nvSpPr>
          <p:spPr>
            <a:xfrm>
              <a:off x="850532" y="8731786"/>
              <a:ext cx="1402934" cy="547385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algn="ctr" defTabSz="914400">
                <a:defRPr/>
              </a:pPr>
              <a:endParaRPr lang="ru-RU" sz="1200" b="1" kern="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51" name="Pentagon 37"/>
            <p:cNvSpPr/>
            <p:nvPr/>
          </p:nvSpPr>
          <p:spPr>
            <a:xfrm>
              <a:off x="704616" y="8731786"/>
              <a:ext cx="1474075" cy="547385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defTabSz="914400">
                <a:defRPr/>
              </a:pPr>
              <a:r>
                <a:rPr lang="ru-RU" b="1" kern="0" dirty="0">
                  <a:latin typeface="Arial Narrow" panose="020B0606020202030204" pitchFamily="34" charset="0"/>
                </a:rPr>
                <a:t>Взаимодействие </a:t>
              </a:r>
            </a:p>
            <a:p>
              <a:pPr defTabSz="914400">
                <a:defRPr/>
              </a:pPr>
              <a:r>
                <a:rPr lang="ru-RU" b="1" kern="0" dirty="0">
                  <a:latin typeface="Arial Narrow" panose="020B0606020202030204" pitchFamily="34" charset="0"/>
                </a:rPr>
                <a:t>с заказчиками</a:t>
              </a:r>
            </a:p>
          </p:txBody>
        </p:sp>
      </p:grpSp>
      <p:cxnSp>
        <p:nvCxnSpPr>
          <p:cNvPr id="52" name="Прямая соединительная линия 51"/>
          <p:cNvCxnSpPr/>
          <p:nvPr/>
        </p:nvCxnSpPr>
        <p:spPr>
          <a:xfrm>
            <a:off x="4849386" y="2622924"/>
            <a:ext cx="55873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6048487" y="2700719"/>
            <a:ext cx="2825018" cy="1003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89000"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СРЕДНЯЯ ДОЛЯ</a:t>
            </a:r>
          </a:p>
          <a:p>
            <a:pPr algn="ctr" defTabSz="889000">
              <a:lnSpc>
                <a:spcPct val="90000"/>
              </a:lnSpc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планируемых прямых закупок 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(«</a:t>
            </a:r>
            <a:r>
              <a:rPr lang="ru-RU" sz="1600" b="1" i="1" dirty="0" err="1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спецторги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», квота 10%)</a:t>
            </a:r>
          </a:p>
          <a:p>
            <a:pPr algn="ctr" defTabSz="889000">
              <a:lnSpc>
                <a:spcPct val="90000"/>
              </a:lnSpc>
              <a:spcBef>
                <a:spcPct val="0"/>
              </a:spcBef>
            </a:pPr>
            <a:endParaRPr lang="ru-RU" sz="16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59102" y="2792518"/>
            <a:ext cx="62992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889000"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НОМЕНКЛАТУРА</a:t>
            </a:r>
          </a:p>
          <a:p>
            <a:pPr algn="ctr" defTabSz="889000"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закупок у субъектов МСП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45128" y="2819175"/>
            <a:ext cx="15969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89000"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ОБЩИЙ ОБЪЕМ </a:t>
            </a:r>
          </a:p>
          <a:p>
            <a:pPr algn="ctr" defTabSz="889000"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ДОГОВОРОВ*</a:t>
            </a: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59610" y="50340"/>
            <a:ext cx="1525280" cy="790590"/>
          </a:xfrm>
          <a:prstGeom prst="rect">
            <a:avLst/>
          </a:prstGeom>
        </p:spPr>
      </p:pic>
      <p:sp>
        <p:nvSpPr>
          <p:cNvPr id="41" name="Прямоугольник 40"/>
          <p:cNvSpPr/>
          <p:nvPr/>
        </p:nvSpPr>
        <p:spPr>
          <a:xfrm>
            <a:off x="2036315" y="4921227"/>
            <a:ext cx="33287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89000">
              <a:spcBef>
                <a:spcPct val="0"/>
              </a:spcBef>
            </a:pPr>
            <a:endParaRPr lang="ru-RU" sz="1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 rot="10800000" flipV="1">
            <a:off x="13102481" y="8114782"/>
            <a:ext cx="1590261" cy="353304"/>
          </a:xfrm>
        </p:spPr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4508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092" y="55659"/>
            <a:ext cx="2163618" cy="9842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69301" y="883165"/>
            <a:ext cx="6803857" cy="636169"/>
          </a:xfrm>
          <a:prstGeom prst="rect">
            <a:avLst/>
          </a:prstGeom>
          <a:noFill/>
        </p:spPr>
        <p:txBody>
          <a:bodyPr wrap="none" lIns="72000" tIns="36000" rIns="0" bIns="36000" rtlCol="0" anchor="ctr">
            <a:no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Информация о ходе реализации плана мероприятий («дорожной карты»)</a:t>
            </a:r>
          </a:p>
          <a:p>
            <a:pPr algn="ctr">
              <a:defRPr/>
            </a:pPr>
            <a:r>
              <a:rPr lang="ru-RU" sz="3024" dirty="0">
                <a:solidFill>
                  <a:srgbClr val="C03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части расширения доступа к закупкам)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624901" y="3879743"/>
            <a:ext cx="1207443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4"/>
          <p:cNvSpPr/>
          <p:nvPr/>
        </p:nvSpPr>
        <p:spPr>
          <a:xfrm>
            <a:off x="1770458" y="2671047"/>
            <a:ext cx="2471583" cy="275641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</a:pPr>
            <a:endParaRPr lang="ru-RU" sz="15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Скругленный прямоугольник 6"/>
          <p:cNvSpPr/>
          <p:nvPr/>
        </p:nvSpPr>
        <p:spPr>
          <a:xfrm>
            <a:off x="6427442" y="3534343"/>
            <a:ext cx="2601746" cy="274831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algn="ctr" defTabSz="889000">
              <a:spcBef>
                <a:spcPct val="0"/>
              </a:spcBef>
            </a:pPr>
            <a:endParaRPr lang="ru-RU" sz="3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 defTabSz="889000">
              <a:spcBef>
                <a:spcPct val="0"/>
              </a:spcBef>
            </a:pPr>
            <a:endParaRPr lang="ru-RU" sz="3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 defTabSz="889000">
              <a:spcBef>
                <a:spcPct val="0"/>
              </a:spcBef>
            </a:pP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от 10 до 89%),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что </a:t>
            </a:r>
          </a:p>
          <a:p>
            <a:pPr algn="ctr" defTabSz="889000">
              <a:spcBef>
                <a:spcPct val="0"/>
              </a:spcBef>
            </a:pP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 почти в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3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 раза превышает установленную квоту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(10%)</a:t>
            </a:r>
          </a:p>
        </p:txBody>
      </p:sp>
      <p:sp>
        <p:nvSpPr>
          <p:cNvPr id="21" name="Скругленный прямоугольник 8"/>
          <p:cNvSpPr/>
          <p:nvPr/>
        </p:nvSpPr>
        <p:spPr>
          <a:xfrm>
            <a:off x="7432996" y="2645134"/>
            <a:ext cx="2629343" cy="274659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algn="ctr" defTabSz="889000">
              <a:spcBef>
                <a:spcPct val="0"/>
              </a:spcBef>
            </a:pPr>
            <a:endParaRPr lang="ru-RU" sz="14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8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endParaRPr lang="ru-RU" sz="3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28359" y="57992"/>
            <a:ext cx="1525280" cy="790590"/>
          </a:xfrm>
          <a:prstGeom prst="rect">
            <a:avLst/>
          </a:prstGeom>
        </p:spPr>
      </p:pic>
      <p:sp>
        <p:nvSpPr>
          <p:cNvPr id="41" name="Прямоугольник 40"/>
          <p:cNvSpPr/>
          <p:nvPr/>
        </p:nvSpPr>
        <p:spPr>
          <a:xfrm>
            <a:off x="2036315" y="4921227"/>
            <a:ext cx="33287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89000">
              <a:spcBef>
                <a:spcPct val="0"/>
              </a:spcBef>
            </a:pPr>
            <a:endParaRPr lang="ru-RU" sz="1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 rot="10800000" flipV="1">
            <a:off x="13102481" y="8073380"/>
            <a:ext cx="1715205" cy="312018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9" name="TextBox 7"/>
          <p:cNvSpPr txBox="1">
            <a:spLocks noChangeArrowheads="1"/>
          </p:cNvSpPr>
          <p:nvPr/>
        </p:nvSpPr>
        <p:spPr bwMode="auto">
          <a:xfrm>
            <a:off x="9071735" y="2995750"/>
            <a:ext cx="5461699" cy="6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/>
              <a:t>в 2017 году – на </a:t>
            </a:r>
            <a:r>
              <a:rPr lang="ru-RU" sz="1600" b="1" dirty="0" smtClean="0"/>
              <a:t>20% </a:t>
            </a:r>
            <a:r>
              <a:rPr lang="ru-RU" sz="1600" dirty="0" smtClean="0"/>
              <a:t>по сравнению с 2016 годом </a:t>
            </a:r>
            <a:br>
              <a:rPr lang="ru-RU" sz="1600" dirty="0" smtClean="0"/>
            </a:br>
            <a:r>
              <a:rPr lang="ru-RU" sz="1600" dirty="0" smtClean="0"/>
              <a:t>(до </a:t>
            </a:r>
            <a:r>
              <a:rPr lang="ru-RU" sz="1600" b="1" dirty="0" smtClean="0"/>
              <a:t>36 млрд рублей</a:t>
            </a:r>
            <a:r>
              <a:rPr lang="ru-RU" sz="1600" dirty="0" smtClean="0"/>
              <a:t>)</a:t>
            </a:r>
            <a:endParaRPr lang="ru-RU" sz="1100" dirty="0" smtClean="0"/>
          </a:p>
        </p:txBody>
      </p:sp>
      <p:pic>
        <p:nvPicPr>
          <p:cNvPr id="40" name="Рисунок 13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5245" y="2092177"/>
            <a:ext cx="2491411" cy="248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77" y="2504627"/>
            <a:ext cx="1937120" cy="166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3" name="Прямая соединительная линия 52"/>
          <p:cNvCxnSpPr/>
          <p:nvPr/>
        </p:nvCxnSpPr>
        <p:spPr>
          <a:xfrm>
            <a:off x="399290" y="4193110"/>
            <a:ext cx="14658049" cy="1238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7170530" y="2281987"/>
            <a:ext cx="5103" cy="527848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796503" y="4990889"/>
            <a:ext cx="5975279" cy="2166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5105" algn="ctr">
              <a:lnSpc>
                <a:spcPct val="107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состоянию на 18 сентября 2017 г., в результате расширения крупнейшими заказчиками указанных перечней количество номенклатурных позиций товаров, работ, услуг, закупаемых крупнейшими заказчиками у субъектов МСП, увеличено до </a:t>
            </a:r>
            <a:r>
              <a:rPr lang="ru-RU" sz="3600" b="1" dirty="0" smtClean="0">
                <a:solidFill>
                  <a:srgbClr val="A2C9F4"/>
                </a:solidFill>
                <a:latin typeface="Arial Narrow" panose="020B0606020202030204" pitchFamily="34" charset="0"/>
              </a:rPr>
              <a:t>156</a:t>
            </a:r>
            <a:r>
              <a:rPr lang="ru-RU" sz="3600" b="1" dirty="0">
                <a:solidFill>
                  <a:srgbClr val="A2C9F4"/>
                </a:solidFill>
                <a:latin typeface="Arial Narrow" panose="020B0606020202030204" pitchFamily="34" charset="0"/>
              </a:rPr>
              <a:t> </a:t>
            </a:r>
            <a:r>
              <a:rPr lang="ru-RU" sz="3600" b="1" dirty="0" smtClean="0">
                <a:solidFill>
                  <a:srgbClr val="A2C9F4"/>
                </a:solidFill>
                <a:latin typeface="Arial Narrow" panose="020B0606020202030204" pitchFamily="34" charset="0"/>
              </a:rPr>
              <a:t>181 позиция</a:t>
            </a:r>
            <a:endParaRPr lang="ru-RU" sz="3600" b="1" dirty="0">
              <a:solidFill>
                <a:srgbClr val="A2C9F4"/>
              </a:solidFill>
              <a:latin typeface="Arial Narrow" panose="020B0606020202030204" pitchFamily="34" charset="0"/>
            </a:endParaRPr>
          </a:p>
        </p:txBody>
      </p:sp>
      <p:sp>
        <p:nvSpPr>
          <p:cNvPr id="57" name="Стрелка вправо 56"/>
          <p:cNvSpPr/>
          <p:nvPr/>
        </p:nvSpPr>
        <p:spPr>
          <a:xfrm rot="5400000">
            <a:off x="3695577" y="2902729"/>
            <a:ext cx="514350" cy="3354387"/>
          </a:xfrm>
          <a:prstGeom prst="rightArrow">
            <a:avLst>
              <a:gd name="adj1" fmla="val 28261"/>
              <a:gd name="adj2" fmla="val 729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8" name="TextBox 7"/>
          <p:cNvSpPr txBox="1">
            <a:spLocks noChangeArrowheads="1"/>
          </p:cNvSpPr>
          <p:nvPr/>
        </p:nvSpPr>
        <p:spPr bwMode="auto">
          <a:xfrm>
            <a:off x="1770458" y="2486287"/>
            <a:ext cx="5294766" cy="53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altLang="ru-RU" sz="2400" dirty="0" smtClean="0">
                <a:solidFill>
                  <a:schemeClr val="accent5">
                    <a:lumMod val="50000"/>
                  </a:schemeClr>
                </a:solidFill>
              </a:rPr>
              <a:t>Р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асширение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номенклатуры</a:t>
            </a:r>
            <a:endParaRPr lang="ru-RU" sz="11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" name="TextBox 7"/>
          <p:cNvSpPr txBox="1">
            <a:spLocks noChangeArrowheads="1"/>
          </p:cNvSpPr>
          <p:nvPr/>
        </p:nvSpPr>
        <p:spPr bwMode="auto">
          <a:xfrm>
            <a:off x="9029188" y="2508244"/>
            <a:ext cx="5886686" cy="46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altLang="ru-RU" sz="2400" dirty="0" smtClean="0">
                <a:solidFill>
                  <a:schemeClr val="accent5">
                    <a:lumMod val="50000"/>
                  </a:schemeClr>
                </a:solidFill>
              </a:rPr>
              <a:t>Увеличение объема закупок у МСП</a:t>
            </a:r>
            <a:endParaRPr lang="ru-RU" sz="11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9" name="Стрелка вправо 58"/>
          <p:cNvSpPr/>
          <p:nvPr/>
        </p:nvSpPr>
        <p:spPr>
          <a:xfrm rot="5400000">
            <a:off x="11198780" y="2902730"/>
            <a:ext cx="514350" cy="3354387"/>
          </a:xfrm>
          <a:prstGeom prst="rightArrow">
            <a:avLst>
              <a:gd name="adj1" fmla="val 28261"/>
              <a:gd name="adj2" fmla="val 729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432996" y="5075115"/>
            <a:ext cx="7680325" cy="2265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05105" algn="ct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состоянию на 30 сентября 2017 г. 239 крупнейшими заказчиками заключено 3 305 договоров на общую сумму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A2C9F4"/>
                </a:solidFill>
                <a:latin typeface="Arial Narrow" panose="020B0606020202030204" pitchFamily="34" charset="0"/>
              </a:rPr>
              <a:t>27,7 </a:t>
            </a:r>
            <a:r>
              <a:rPr lang="ru-RU" sz="3600" b="1" dirty="0">
                <a:solidFill>
                  <a:srgbClr val="A2C9F4"/>
                </a:solidFill>
                <a:latin typeface="Arial Narrow" panose="020B0606020202030204" pitchFamily="34" charset="0"/>
              </a:rPr>
              <a:t>млрд рублей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 1 323 субъектами МСП, зарегистрированными на территории 168 моногородов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52 субъектах Российской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Федерации</a:t>
            </a:r>
            <a:endParaRPr lang="ru-RU" sz="1600" dirty="0"/>
          </a:p>
          <a:p>
            <a:pPr indent="205105"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/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177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453368" y="11115"/>
            <a:ext cx="7305021" cy="704506"/>
          </a:xfrm>
          <a:prstGeom prst="rect">
            <a:avLst/>
          </a:prstGeom>
          <a:noFill/>
        </p:spPr>
        <p:txBody>
          <a:bodyPr wrap="none" lIns="90705" tIns="45352" rIns="0" bIns="45352" rtlCol="0" anchor="ctr">
            <a:noAutofit/>
          </a:bodyPr>
          <a:lstStyle/>
          <a:p>
            <a:pPr>
              <a:defRPr/>
            </a:pPr>
            <a:r>
              <a:rPr lang="ru-RU" sz="3024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Результаты анализа планируемых закупок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" y="-3043"/>
            <a:ext cx="2003249" cy="911299"/>
          </a:xfrm>
          <a:prstGeom prst="rect">
            <a:avLst/>
          </a:prstGeom>
        </p:spPr>
      </p:pic>
      <p:sp>
        <p:nvSpPr>
          <p:cNvPr id="12" name="TextBox 1"/>
          <p:cNvSpPr txBox="1"/>
          <p:nvPr/>
        </p:nvSpPr>
        <p:spPr>
          <a:xfrm>
            <a:off x="6861631" y="669591"/>
            <a:ext cx="8139066" cy="64731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ru-RU" sz="3024" dirty="0">
                <a:solidFill>
                  <a:srgbClr val="C03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ТОП-10 </a:t>
            </a:r>
            <a:r>
              <a:rPr lang="ru-RU" sz="3024" dirty="0" smtClean="0">
                <a:solidFill>
                  <a:srgbClr val="C03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отраслей</a:t>
            </a:r>
            <a:endParaRPr lang="ru-RU" sz="3024" dirty="0">
              <a:solidFill>
                <a:srgbClr val="C030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66164117"/>
              </p:ext>
            </p:extLst>
          </p:nvPr>
        </p:nvGraphicFramePr>
        <p:xfrm>
          <a:off x="7105879" y="1128340"/>
          <a:ext cx="7684828" cy="4719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5250666"/>
              </p:ext>
            </p:extLst>
          </p:nvPr>
        </p:nvGraphicFramePr>
        <p:xfrm>
          <a:off x="433078" y="1475325"/>
          <a:ext cx="6550675" cy="6954232"/>
        </p:xfrm>
        <a:graphic>
          <a:graphicData uri="http://schemas.openxmlformats.org/drawingml/2006/table">
            <a:tbl>
              <a:tblPr/>
              <a:tblGrid>
                <a:gridCol w="3777475">
                  <a:extLst>
                    <a:ext uri="{9D8B030D-6E8A-4147-A177-3AD203B41FA5}">
                      <a16:colId xmlns:a16="http://schemas.microsoft.com/office/drawing/2014/main" xmlns="" val="509817106"/>
                    </a:ext>
                  </a:extLst>
                </a:gridCol>
                <a:gridCol w="2773200">
                  <a:extLst>
                    <a:ext uri="{9D8B030D-6E8A-4147-A177-3AD203B41FA5}">
                      <a16:colId xmlns:a16="http://schemas.microsoft.com/office/drawing/2014/main" xmlns="" val="2296735847"/>
                    </a:ext>
                  </a:extLst>
                </a:gridCol>
              </a:tblGrid>
              <a:tr h="3503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Федеральный округ / Регион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Сумма договоров (Закупка только у субъектов МСП)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9699376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ДФО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5 023 766 682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3004769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Амурская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371 613 488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74816948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Еврейская автономная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9 751 707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92890461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Приморский край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936 407 557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24238298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Республика Саха (Якутия)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1 061 344 884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73919285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Хабаровский край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2 644 649 045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17712212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Чукотский АО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90951323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СЗФО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5 237 926 111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16856808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Архангельская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1 664 712 046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3025908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Вологодская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291 181 628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97012262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Ленинградская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583 248 483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5251949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Мурманская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300 695 730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389478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Новгородская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1 149 488 648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51820660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Республика Карелия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52 406 558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98081989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Республика Коми 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1 196 193 019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27634713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СКФО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468 026 443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78029974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Карачаево-Черкесская Республика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34 075 452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1590162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Республика Дагестан 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164 234 745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05731586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Ставропольский край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269 716 247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12639907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ЦФО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5 270 382 983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50124628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Белгородская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367 849 091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94287909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Брянская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429 835 849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6827897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Владимирская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66 106 165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88960553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Воронежская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734 144 887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9214643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Ивановская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107 635 673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9914330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Калужская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639 000 251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3091146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Костромская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236 734 161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32800426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Курская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178 086 335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2711438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Липецкая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691 590 511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91636121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Орловская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57 944 130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67817390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Рязанская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48 251 525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43741969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Смоленская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270 575 398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72840413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Тамбовская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177 900 001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88108535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Тверская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419 547 904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58569265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Тульская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477 751 933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80115263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Ярославская область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367 429 167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45867936"/>
                  </a:ext>
                </a:extLst>
              </a:tr>
              <a:tr h="178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Общий итог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16 000 102 219</a:t>
                      </a:r>
                    </a:p>
                  </a:txBody>
                  <a:tcPr marL="7028" marR="7028" marT="70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1382667"/>
                  </a:ext>
                </a:extLst>
              </a:tr>
            </a:tbl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45244" y="729778"/>
            <a:ext cx="7326345" cy="85158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lnSpc>
                <a:spcPct val="90000"/>
              </a:lnSpc>
            </a:pPr>
            <a:r>
              <a:rPr lang="ru-RU" sz="3024" dirty="0" smtClean="0">
                <a:solidFill>
                  <a:srgbClr val="C03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 планируемых закупок у МСП</a:t>
            </a:r>
          </a:p>
          <a:p>
            <a:pPr algn="ctr" rtl="0">
              <a:lnSpc>
                <a:spcPct val="90000"/>
              </a:lnSpc>
            </a:pPr>
            <a:r>
              <a:rPr lang="ru-RU" sz="1764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в </a:t>
            </a:r>
            <a:r>
              <a:rPr lang="ru-RU" sz="1764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2017 году </a:t>
            </a:r>
            <a:r>
              <a:rPr lang="ru-RU" sz="1764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(руб</a:t>
            </a:r>
            <a:r>
              <a:rPr lang="ru-RU" sz="1764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.)</a:t>
            </a:r>
          </a:p>
          <a:p>
            <a:pPr algn="ctr" rtl="0"/>
            <a:endParaRPr lang="ru-RU" sz="2520" dirty="0">
              <a:solidFill>
                <a:srgbClr val="474F5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520" dirty="0"/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6988210"/>
              </p:ext>
            </p:extLst>
          </p:nvPr>
        </p:nvGraphicFramePr>
        <p:xfrm>
          <a:off x="7105879" y="5985094"/>
          <a:ext cx="7684828" cy="2362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1"/>
          <p:cNvSpPr txBox="1"/>
          <p:nvPr/>
        </p:nvSpPr>
        <p:spPr>
          <a:xfrm>
            <a:off x="7105879" y="5524602"/>
            <a:ext cx="8139066" cy="64731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ru-RU" sz="3024" dirty="0" smtClean="0">
                <a:solidFill>
                  <a:srgbClr val="C030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ТОП-5 регионов</a:t>
            </a:r>
            <a:endParaRPr lang="ru-RU" sz="3024" dirty="0">
              <a:solidFill>
                <a:srgbClr val="C030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728359" y="57992"/>
            <a:ext cx="1525280" cy="790590"/>
          </a:xfrm>
          <a:prstGeom prst="rect">
            <a:avLst/>
          </a:prstGeom>
        </p:spPr>
      </p:pic>
      <p:sp>
        <p:nvSpPr>
          <p:cNvPr id="15" name="Номер слайда 2"/>
          <p:cNvSpPr>
            <a:spLocks noGrp="1"/>
          </p:cNvSpPr>
          <p:nvPr>
            <p:ph type="sldNum" sz="quarter" idx="12"/>
          </p:nvPr>
        </p:nvSpPr>
        <p:spPr>
          <a:xfrm rot="10800000" flipV="1">
            <a:off x="13102481" y="8073380"/>
            <a:ext cx="1715205" cy="312018"/>
          </a:xfrm>
        </p:spPr>
        <p:txBody>
          <a:bodyPr/>
          <a:lstStyle/>
          <a:p>
            <a:fld id="{9005E221-E10C-40C7-8143-48F6241B2838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9369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20412</TotalTime>
  <Words>631</Words>
  <Application>Microsoft Office PowerPoint</Application>
  <PresentationFormat>Произвольный</PresentationFormat>
  <Paragraphs>160</Paragraphs>
  <Slides>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Спасокукоцкий А.А.</dc:creator>
  <cp:lastModifiedBy>305k001</cp:lastModifiedBy>
  <cp:revision>1254</cp:revision>
  <cp:lastPrinted>2017-07-12T17:03:59Z</cp:lastPrinted>
  <dcterms:created xsi:type="dcterms:W3CDTF">2015-12-16T13:43:54Z</dcterms:created>
  <dcterms:modified xsi:type="dcterms:W3CDTF">2017-10-26T09:30:24Z</dcterms:modified>
</cp:coreProperties>
</file>