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889" r:id="rId1"/>
  </p:sldMasterIdLst>
  <p:notesMasterIdLst>
    <p:notesMasterId r:id="rId8"/>
  </p:notesMasterIdLst>
  <p:handoutMasterIdLst>
    <p:handoutMasterId r:id="rId9"/>
  </p:handoutMasterIdLst>
  <p:sldIdLst>
    <p:sldId id="1465" r:id="rId2"/>
    <p:sldId id="1466" r:id="rId3"/>
    <p:sldId id="1463" r:id="rId4"/>
    <p:sldId id="1467" r:id="rId5"/>
    <p:sldId id="1462" r:id="rId6"/>
    <p:sldId id="1464" r:id="rId7"/>
  </p:sldIdLst>
  <p:sldSz cx="12599988" cy="864076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79191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58383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437574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916765" algn="l" rtl="0" fontAlgn="base">
      <a:spcBef>
        <a:spcPct val="0"/>
      </a:spcBef>
      <a:spcAft>
        <a:spcPct val="0"/>
      </a:spcAft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395957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875148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354339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833531" algn="l" defTabSz="958383" rtl="0" eaLnBrk="1" latinLnBrk="0" hangingPunct="1">
      <a:defRPr sz="2119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56" userDrawn="1">
          <p15:clr>
            <a:srgbClr val="A4A3A4"/>
          </p15:clr>
        </p15:guide>
        <p15:guide id="2" orient="horz" pos="839" userDrawn="1">
          <p15:clr>
            <a:srgbClr val="A4A3A4"/>
          </p15:clr>
        </p15:guide>
        <p15:guide id="3" orient="horz" pos="5103" userDrawn="1">
          <p15:clr>
            <a:srgbClr val="A4A3A4"/>
          </p15:clr>
        </p15:guide>
        <p15:guide id="4" orient="horz" pos="476" userDrawn="1">
          <p15:clr>
            <a:srgbClr val="A4A3A4"/>
          </p15:clr>
        </p15:guide>
        <p15:guide id="5" orient="horz" pos="1769" userDrawn="1">
          <p15:clr>
            <a:srgbClr val="A4A3A4"/>
          </p15:clr>
        </p15:guide>
        <p15:guide id="6" orient="horz" pos="952" userDrawn="1">
          <p15:clr>
            <a:srgbClr val="A4A3A4"/>
          </p15:clr>
        </p15:guide>
        <p15:guide id="7" pos="233" userDrawn="1">
          <p15:clr>
            <a:srgbClr val="A4A3A4"/>
          </p15:clr>
        </p15:guide>
        <p15:guide id="8" pos="1950" userDrawn="1">
          <p15:clr>
            <a:srgbClr val="A4A3A4"/>
          </p15:clr>
        </p15:guide>
        <p15:guide id="9" pos="4717" userDrawn="1">
          <p15:clr>
            <a:srgbClr val="A4A3A4"/>
          </p15:clr>
        </p15:guide>
        <p15:guide id="10" pos="3849" userDrawn="1">
          <p15:clr>
            <a:srgbClr val="A4A3A4"/>
          </p15:clr>
        </p15:guide>
        <p15:guide id="11" pos="7665" userDrawn="1">
          <p15:clr>
            <a:srgbClr val="A4A3A4"/>
          </p15:clr>
        </p15:guide>
        <p15:guide id="12" pos="544" userDrawn="1">
          <p15:clr>
            <a:srgbClr val="A4A3A4"/>
          </p15:clr>
        </p15:guide>
        <p15:guide id="13" pos="1156" userDrawn="1">
          <p15:clr>
            <a:srgbClr val="A4A3A4"/>
          </p15:clr>
        </p15:guide>
        <p15:guide id="14" orient="horz" pos="15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Lvova" initials="A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F4E79"/>
    <a:srgbClr val="E7E8EC"/>
    <a:srgbClr val="F2F2F2"/>
    <a:srgbClr val="E7F5FE"/>
    <a:srgbClr val="0070C0"/>
    <a:srgbClr val="F5750B"/>
    <a:srgbClr val="FCD7B9"/>
    <a:srgbClr val="00A1DE"/>
    <a:srgbClr val="3C8A2E"/>
    <a:srgbClr val="72C7E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18" autoAdjust="0"/>
    <p:restoredTop sz="96433" autoAdjust="0"/>
  </p:normalViewPr>
  <p:slideViewPr>
    <p:cSldViewPr snapToGrid="0" showGuides="1">
      <p:cViewPr varScale="1">
        <p:scale>
          <a:sx n="34" d="100"/>
          <a:sy n="34" d="100"/>
        </p:scale>
        <p:origin x="-1296" y="-96"/>
      </p:cViewPr>
      <p:guideLst>
        <p:guide orient="horz" pos="356"/>
        <p:guide orient="horz" pos="839"/>
        <p:guide orient="horz" pos="5103"/>
        <p:guide orient="horz" pos="476"/>
        <p:guide orient="horz" pos="1769"/>
        <p:guide orient="horz" pos="952"/>
        <p:guide orient="horz" pos="1592"/>
        <p:guide pos="233"/>
        <p:guide pos="1950"/>
        <p:guide pos="4717"/>
        <p:guide pos="3849"/>
        <p:guide pos="7665"/>
        <p:guide pos="544"/>
        <p:guide pos="11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howGuides="1">
      <p:cViewPr varScale="1">
        <p:scale>
          <a:sx n="78" d="100"/>
          <a:sy n="78" d="100"/>
        </p:scale>
        <p:origin x="3978" y="108"/>
      </p:cViewPr>
      <p:guideLst>
        <p:guide orient="horz" pos="3127"/>
        <p:guide pos="214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1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t" anchorCtr="0" compatLnSpc="1">
            <a:prstTxWarp prst="textNoShape">
              <a:avLst/>
            </a:prstTxWarp>
          </a:bodyPr>
          <a:lstStyle>
            <a:lvl1pPr defTabSz="627065">
              <a:defRPr sz="8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1078" y="1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t" anchorCtr="0" compatLnSpc="1">
            <a:prstTxWarp prst="textNoShape">
              <a:avLst/>
            </a:prstTxWarp>
          </a:bodyPr>
          <a:lstStyle>
            <a:lvl1pPr algn="r" defTabSz="627065">
              <a:defRPr sz="800"/>
            </a:lvl1pPr>
          </a:lstStyle>
          <a:p>
            <a:fld id="{42B58284-BD55-477D-829B-0D8B66B41141}" type="datetimeFigureOut">
              <a:rPr lang="en-US"/>
              <a:pPr/>
              <a:t>10/26/2017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1" y="9428736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b" anchorCtr="0" compatLnSpc="1">
            <a:prstTxWarp prst="textNoShape">
              <a:avLst/>
            </a:prstTxWarp>
          </a:bodyPr>
          <a:lstStyle>
            <a:lvl1pPr defTabSz="627065">
              <a:defRPr sz="8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1078" y="9428736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2650" tIns="31327" rIns="62650" bIns="31327" numCol="1" anchor="b" anchorCtr="0" compatLnSpc="1">
            <a:prstTxWarp prst="textNoShape">
              <a:avLst/>
            </a:prstTxWarp>
          </a:bodyPr>
          <a:lstStyle>
            <a:lvl1pPr algn="r" defTabSz="627065">
              <a:defRPr sz="800"/>
            </a:lvl1pPr>
          </a:lstStyle>
          <a:p>
            <a:fld id="{B000AF5B-B840-4C36-ABEB-C07F7C1C287A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1907455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1" y="1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>
            <a:lvl1pPr defTabSz="627065">
              <a:defRPr sz="11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1078" y="1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>
            <a:lvl1pPr algn="r" defTabSz="627065">
              <a:defRPr sz="1100">
                <a:latin typeface="Calibri" pitchFamily="34" charset="0"/>
              </a:defRPr>
            </a:lvl1pPr>
          </a:lstStyle>
          <a:p>
            <a:fld id="{660D0E8B-676B-4AF2-96B6-20F8C726C38A}" type="datetimeFigureOut">
              <a:rPr lang="en-US"/>
              <a:pPr/>
              <a:t>10/26/2017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744538"/>
            <a:ext cx="542766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7648" tIns="68827" rIns="137648" bIns="68827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143" y="4715157"/>
            <a:ext cx="5439391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1" y="9428736"/>
            <a:ext cx="2946598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b" anchorCtr="0" compatLnSpc="1">
            <a:prstTxWarp prst="textNoShape">
              <a:avLst/>
            </a:prstTxWarp>
          </a:bodyPr>
          <a:lstStyle>
            <a:lvl1pPr defTabSz="627065">
              <a:defRPr sz="1100">
                <a:latin typeface="Calibri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1078" y="9428736"/>
            <a:ext cx="2945033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516" tIns="47759" rIns="95516" bIns="47759" numCol="1" anchor="b" anchorCtr="0" compatLnSpc="1">
            <a:prstTxWarp prst="textNoShape">
              <a:avLst/>
            </a:prstTxWarp>
          </a:bodyPr>
          <a:lstStyle>
            <a:lvl1pPr algn="r" defTabSz="627065">
              <a:defRPr sz="1100">
                <a:latin typeface="Calibri" pitchFamily="34" charset="0"/>
              </a:defRPr>
            </a:lvl1pPr>
          </a:lstStyle>
          <a:p>
            <a:fld id="{7712EFF2-E535-4F8D-9276-91B171A78362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84424812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1pPr>
    <a:lvl2pPr marL="778686" indent="-299495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2pPr>
    <a:lvl3pPr marL="1197978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3pPr>
    <a:lvl4pPr marL="1677170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4pPr>
    <a:lvl5pPr marL="2156361" indent="-239596" algn="l" rtl="0" eaLnBrk="0" fontAlgn="base" hangingPunct="0">
      <a:spcBef>
        <a:spcPct val="30000"/>
      </a:spcBef>
      <a:spcAft>
        <a:spcPct val="0"/>
      </a:spcAft>
      <a:defRPr sz="1227" kern="1200">
        <a:solidFill>
          <a:schemeClr val="tx1"/>
        </a:solidFill>
        <a:latin typeface="+mn-lt"/>
        <a:ea typeface="+mn-ea"/>
        <a:cs typeface="+mn-cs"/>
      </a:defRPr>
    </a:lvl5pPr>
    <a:lvl6pPr marL="2395957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6pPr>
    <a:lvl7pPr marL="2875148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7pPr>
    <a:lvl8pPr marL="3354339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8pPr>
    <a:lvl9pPr marL="3833531" algn="l" defTabSz="958383" rtl="0" eaLnBrk="1" latinLnBrk="0" hangingPunct="1">
      <a:defRPr sz="122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2EFF2-E535-4F8D-9276-91B171A78362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386138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2EFF2-E535-4F8D-9276-91B171A78362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210993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2EFF2-E535-4F8D-9276-91B171A78362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972424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2EFF2-E535-4F8D-9276-91B171A78362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41839461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2EFF2-E535-4F8D-9276-91B171A78362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2028038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12EFF2-E535-4F8D-9276-91B171A78362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70009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 bwMode="auto">
          <a:xfrm>
            <a:off x="1299374" y="3243722"/>
            <a:ext cx="10001242" cy="21533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ctr">
              <a:defRPr lang="en-US" sz="3200" b="1" kern="1200" dirty="0" smtClean="0">
                <a:solidFill>
                  <a:srgbClr val="5B9BD5">
                    <a:lumMod val="50000"/>
                  </a:srgbClr>
                </a:solidFill>
                <a:latin typeface="Calibri"/>
                <a:ea typeface="+mn-ea"/>
                <a:cs typeface="+mn-cs"/>
              </a:defRPr>
            </a:lvl1pPr>
          </a:lstStyle>
          <a:p>
            <a:pPr marL="0" lvl="0" algn="ctr" defTabSz="1163111" eaLnBrk="1" fontAlgn="auto" latinLnBrk="0" hangingPunct="1">
              <a:spcBef>
                <a:spcPts val="0"/>
              </a:spcBef>
              <a:spcAft>
                <a:spcPts val="0"/>
              </a:spcAft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11866933" y="8257871"/>
            <a:ext cx="387770" cy="18174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r" defTabSz="1093324" rtl="0" eaLnBrk="1" fontAlgn="base" latinLnBrk="0" hangingPunct="1">
              <a:lnSpc>
                <a:spcPts val="1434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747F3F-2E8A-4EAB-A46A-01A88D87E637}" type="slidenum">
              <a:rPr kumimoji="0" lang="en-US" sz="1272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093324" rtl="0" eaLnBrk="1" fontAlgn="base" latinLnBrk="0" hangingPunct="1">
                <a:lnSpc>
                  <a:spcPts val="1434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72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3427288" y="152402"/>
            <a:ext cx="8827415" cy="698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>
              <a:lnSpc>
                <a:spcPct val="100000"/>
              </a:lnSpc>
              <a:defRPr lang="en-US" sz="2400" kern="1200" dirty="0" smtClean="0">
                <a:solidFill>
                  <a:srgbClr val="1F4E79"/>
                </a:solidFill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1350" y="1062099"/>
            <a:ext cx="11903353" cy="7257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242962" indent="0">
              <a:buNone/>
              <a:defRPr>
                <a:solidFill>
                  <a:schemeClr val="tx1"/>
                </a:solidFill>
              </a:defRPr>
            </a:lvl3pPr>
            <a:lvl4pPr marL="476432" indent="0">
              <a:buNone/>
              <a:defRPr>
                <a:solidFill>
                  <a:schemeClr val="tx1"/>
                </a:solidFill>
              </a:defRPr>
            </a:lvl4pPr>
            <a:lvl5pPr marL="719391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3611897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721" userDrawn="1">
          <p15:clr>
            <a:srgbClr val="FBAE40"/>
          </p15:clr>
        </p15:guide>
        <p15:guide id="2" pos="39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2" y="2059367"/>
            <a:ext cx="12599986" cy="413437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118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1886287" y="2059367"/>
            <a:ext cx="8827415" cy="413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noAutofit/>
          </a:bodyPr>
          <a:lstStyle>
            <a:lvl1pPr algn="ctr">
              <a:lnSpc>
                <a:spcPct val="100000"/>
              </a:lnSpc>
              <a:defRPr lang="en-US" sz="3200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ea typeface="+mn-ea"/>
                <a:cs typeface="+mn-cs"/>
              </a:defRPr>
            </a:lvl1pPr>
          </a:lstStyle>
          <a:p>
            <a:pPr marL="0" lvl="0" defTabSz="1163111" eaLnBrk="1" fontAlgn="auto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6443091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  <p:extLst mod="1">
    <p:ext uri="{DCECCB84-F9BA-43D5-87BE-67443E8EF086}">
      <p15:sldGuideLst xmlns:p15="http://schemas.microsoft.com/office/powerpoint/2012/main" xmlns="">
        <p15:guide id="1" orient="horz" pos="2721" userDrawn="1">
          <p15:clr>
            <a:srgbClr val="FBAE40"/>
          </p15:clr>
        </p15:guide>
        <p15:guide id="2" pos="39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20" r:id="rId2"/>
    <p:sldLayoutId id="2147483921" r:id="rId3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2pPr>
      <a:lvl3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3pPr>
      <a:lvl4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4pPr>
      <a:lvl5pPr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5pPr>
      <a:lvl6pPr marL="546662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6pPr>
      <a:lvl7pPr marL="1093324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7pPr>
      <a:lvl8pPr marL="1639986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8pPr>
      <a:lvl9pPr marL="2186649" algn="l" defTabSz="1218602" rtl="0" fontAlgn="base">
        <a:lnSpc>
          <a:spcPts val="4066"/>
        </a:lnSpc>
        <a:spcBef>
          <a:spcPct val="0"/>
        </a:spcBef>
        <a:spcAft>
          <a:spcPct val="0"/>
        </a:spcAft>
        <a:defRPr sz="2926" b="1">
          <a:solidFill>
            <a:schemeClr val="tx1"/>
          </a:solidFill>
          <a:latin typeface="Arial" pitchFamily="34" charset="0"/>
        </a:defRPr>
      </a:lvl9pPr>
    </p:titleStyle>
    <p:bodyStyle>
      <a:lvl1pPr marL="457450" indent="-457450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272">
          <a:solidFill>
            <a:schemeClr val="tx1"/>
          </a:solidFill>
          <a:latin typeface="+mn-lt"/>
          <a:ea typeface="+mn-ea"/>
          <a:cs typeface="+mn-cs"/>
        </a:defRPr>
      </a:lvl1pPr>
      <a:lvl2pPr marL="242962" indent="-242962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272">
          <a:solidFill>
            <a:schemeClr val="tx1"/>
          </a:solidFill>
          <a:latin typeface="+mn-lt"/>
        </a:defRPr>
      </a:lvl2pPr>
      <a:lvl3pPr marL="476432" indent="-233471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272">
          <a:solidFill>
            <a:schemeClr val="tx1"/>
          </a:solidFill>
          <a:latin typeface="+mn-lt"/>
        </a:defRPr>
      </a:lvl3pPr>
      <a:lvl4pPr marL="719392" indent="-242962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•"/>
        <a:defRPr sz="1145">
          <a:solidFill>
            <a:schemeClr val="tx1"/>
          </a:solidFill>
          <a:latin typeface="+mn-lt"/>
        </a:defRPr>
      </a:lvl4pPr>
      <a:lvl5pPr marL="949067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5pPr>
      <a:lvl6pPr marL="1495728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6pPr>
      <a:lvl7pPr marL="2042391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7pPr>
      <a:lvl8pPr marL="2589053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8pPr>
      <a:lvl9pPr marL="3135713" indent="-229675" algn="l" defTabSz="1218602" rtl="0" fontAlgn="base">
        <a:spcBef>
          <a:spcPct val="0"/>
        </a:spcBef>
        <a:spcAft>
          <a:spcPts val="359"/>
        </a:spcAft>
        <a:buFont typeface="Arial" pitchFamily="34" charset="0"/>
        <a:buChar char="‒"/>
        <a:defRPr sz="114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1pPr>
      <a:lvl2pPr marL="546662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2pPr>
      <a:lvl3pPr marL="1093324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3pPr>
      <a:lvl4pPr marL="1639986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4pPr>
      <a:lvl5pPr marL="2186649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5pPr>
      <a:lvl6pPr marL="2733311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6pPr>
      <a:lvl7pPr marL="3279973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7pPr>
      <a:lvl8pPr marL="3826635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8pPr>
      <a:lvl9pPr marL="4373297" algn="l" defTabSz="1093324" rtl="0" eaLnBrk="1" latinLnBrk="0" hangingPunct="1">
        <a:defRPr sz="21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3368936"/>
            <a:ext cx="12599988" cy="256541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091046" y="3541156"/>
            <a:ext cx="10338954" cy="222097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chemeClr val="bg1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Оказание </a:t>
            </a:r>
            <a:r>
              <a:rPr lang="ru-RU" sz="2800" dirty="0">
                <a:solidFill>
                  <a:schemeClr val="bg1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информационно-маркетинговой поддержки </a:t>
            </a:r>
            <a:br>
              <a:rPr lang="ru-RU" sz="2800" dirty="0">
                <a:solidFill>
                  <a:schemeClr val="bg1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ru-RU" sz="2800" dirty="0">
                <a:solidFill>
                  <a:schemeClr val="bg1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субъектам МСП через Портал Бизнес-навигатора </a:t>
            </a:r>
            <a:r>
              <a:rPr lang="ru-RU" sz="2800" dirty="0" smtClean="0">
                <a:solidFill>
                  <a:schemeClr val="bg1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МСП. Моногорода</a:t>
            </a:r>
            <a:endParaRPr lang="ru-RU" sz="2800" b="0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3818" y="158847"/>
            <a:ext cx="6867249" cy="3123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9248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2111810"/>
            <a:ext cx="4114800" cy="555652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80" y="543323"/>
            <a:ext cx="9197788" cy="698685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ru-RU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Оказание информационно-маркетинговой поддержки субъектам МСП</a:t>
            </a:r>
            <a:endParaRPr lang="ru-RU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Заголовок 1"/>
          <p:cNvSpPr>
            <a:spLocks noGrp="1"/>
          </p:cNvSpPr>
          <p:nvPr/>
        </p:nvSpPr>
        <p:spPr>
          <a:xfrm>
            <a:off x="101600" y="2369120"/>
            <a:ext cx="3639859" cy="8287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spc="-60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Портал Бизнес-навигатора МСП </a:t>
            </a:r>
            <a:r>
              <a:rPr lang="en-US" sz="2000" u="sng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smbn.ru</a:t>
            </a:r>
            <a:r>
              <a:rPr lang="en-US" sz="20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объединяет несколько онлайн-систем с бесплатными сервисами для  субъектов МСП:</a:t>
            </a:r>
            <a:r>
              <a:rPr lang="en-US" sz="16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/>
            </a:r>
            <a:br>
              <a:rPr lang="en-US" sz="16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ru-RU" sz="11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02549" y="3917873"/>
            <a:ext cx="362313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spc="-60" dirty="0" err="1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г</a:t>
            </a:r>
            <a:r>
              <a:rPr lang="ru-RU" sz="1600" spc="-60" dirty="0" err="1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еомаркетинговая</a:t>
            </a:r>
            <a:r>
              <a:rPr lang="ru-RU" sz="1600" spc="-6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 платформа «Бизнес-навигатор» </a:t>
            </a:r>
          </a:p>
          <a:p>
            <a:endParaRPr lang="ru-RU" sz="1600" spc="-60" dirty="0" smtClean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spc="-60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с</a:t>
            </a:r>
            <a:r>
              <a:rPr lang="ru-RU" sz="1600" spc="-6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правочная система «ТАСС-Бизнес»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600" spc="-60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spc="-60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с</a:t>
            </a:r>
            <a:r>
              <a:rPr lang="ru-RU" sz="1600" spc="-6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истема создания сайтов и онлайн-продвижения «ПОТОК»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1600" spc="-60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spc="-60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к</a:t>
            </a:r>
            <a:r>
              <a:rPr lang="ru-RU" sz="1600" spc="-60" dirty="0" smtClean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онсультационная система «Жизненные ситуации»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21000" y="1641093"/>
            <a:ext cx="7064181" cy="6570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786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5298" y="421679"/>
            <a:ext cx="9197788" cy="698685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ru-RU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Оказание информационно-маркетинговой поддержки субъектам МСП</a:t>
            </a:r>
            <a:endParaRPr lang="ru-RU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4692" y="4083197"/>
            <a:ext cx="12282055" cy="8732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19778" y="2246389"/>
            <a:ext cx="9386969" cy="1836808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24692" y="2246389"/>
            <a:ext cx="2895086" cy="183680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091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5298" y="421679"/>
            <a:ext cx="9197788" cy="698685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ru-RU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Оказание информационно-маркетинговой поддержки субъектам МСП</a:t>
            </a:r>
            <a:endParaRPr lang="ru-RU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6381" y="1120364"/>
            <a:ext cx="6372225" cy="66198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16405" y="1167521"/>
            <a:ext cx="5643399" cy="69275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3223" y="7740239"/>
            <a:ext cx="6138540" cy="35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474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111810"/>
            <a:ext cx="4114800" cy="555652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80" y="543323"/>
            <a:ext cx="9197788" cy="698685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ru-RU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Оказание информационно-маркетинговой поддержки субъектам МСП</a:t>
            </a:r>
            <a:endParaRPr lang="ru-RU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5945" y="2289359"/>
            <a:ext cx="3824163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Новый раздел «Жизненные ситуации»</a:t>
            </a:r>
          </a:p>
          <a:p>
            <a:pPr lvl="0" indent="457200" algn="just">
              <a:spcBef>
                <a:spcPts val="0"/>
              </a:spcBef>
              <a:spcAft>
                <a:spcPts val="0"/>
              </a:spcAft>
            </a:pPr>
            <a:endParaRPr lang="ru-RU" sz="14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r>
              <a:rPr lang="ru-RU" sz="1800" dirty="0">
                <a:solidFill>
                  <a:srgbClr val="E1E6E0"/>
                </a:solidFill>
                <a:latin typeface="Arial Narrow" panose="020B0606020202030204" pitchFamily="34" charset="0"/>
              </a:rPr>
              <a:t>Готовые решения и ответы на юридические, финансовые и кадровые вопросы для бизнеса.  </a:t>
            </a:r>
          </a:p>
          <a:p>
            <a:endParaRPr lang="ru-RU" sz="1400" dirty="0">
              <a:latin typeface="Arial Narrow" panose="020B0606020202030204" pitchFamily="34" charset="0"/>
            </a:endParaRPr>
          </a:p>
          <a:p>
            <a:pPr lvl="0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Пошаговые инструкции для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90 видов бизнеса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.</a:t>
            </a:r>
          </a:p>
          <a:p>
            <a:pPr lvl="0"/>
            <a:endParaRPr lang="ru-RU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Интерактивные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чек-листы и тесты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. </a:t>
            </a:r>
          </a:p>
          <a:p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 </a:t>
            </a:r>
          </a:p>
          <a:p>
            <a:pPr lvl="0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Более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100 шаблонов документов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 с пояснениями для каждого вида бизнеса. </a:t>
            </a:r>
          </a:p>
          <a:p>
            <a:pPr lvl="0"/>
            <a:endParaRPr lang="ru-RU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Бесплатный доступ к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20,5 миллионам документов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. </a:t>
            </a:r>
          </a:p>
          <a:p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 </a:t>
            </a:r>
          </a:p>
          <a:p>
            <a:pPr lvl="0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Полный перечень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федеральных и региональных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 льгот для малого бизнеса и инструментов поддержки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. </a:t>
            </a:r>
          </a:p>
          <a:p>
            <a:pPr lvl="0"/>
            <a:endParaRPr lang="ru-RU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Уникальный сервис для расчета налоговой нагрузки</a:t>
            </a:r>
            <a:r>
              <a:rPr lang="ru-RU" sz="1400" dirty="0">
                <a:latin typeface="Arial Narrow" panose="020B0606020202030204" pitchFamily="34" charset="0"/>
              </a:rPr>
              <a:t>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0745" y="2289359"/>
            <a:ext cx="8162497" cy="508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744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600" y="69717"/>
            <a:ext cx="2717800" cy="12363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05298" y="421679"/>
            <a:ext cx="9197788" cy="698685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ru-RU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Оказание информационно-маркетинговой поддержки субъектам МСП</a:t>
            </a:r>
            <a:endParaRPr lang="ru-RU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5457" y="2505695"/>
            <a:ext cx="1947879" cy="34628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41381" y="5856844"/>
            <a:ext cx="1090145" cy="10901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6070" y="5803343"/>
            <a:ext cx="1197149" cy="11971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86620" y="3252722"/>
            <a:ext cx="1836677" cy="32153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1506" y="4075951"/>
            <a:ext cx="1614960" cy="287104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386070" y="2505695"/>
            <a:ext cx="461027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Arial Narrow" panose="020B0606020202030204" pitchFamily="34" charset="0"/>
              </a:rPr>
              <a:t>М</a:t>
            </a:r>
            <a:r>
              <a:rPr lang="ru-RU" sz="2800" dirty="0" smtClean="0">
                <a:latin typeface="Arial Narrow" panose="020B0606020202030204" pitchFamily="34" charset="0"/>
              </a:rPr>
              <a:t>обильное приложение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latin typeface="Arial Narrow" panose="020B0606020202030204" pitchFamily="34" charset="0"/>
              </a:rPr>
              <a:t>Бизнес-навигатор </a:t>
            </a:r>
            <a:r>
              <a:rPr lang="ru-RU" sz="2800" dirty="0">
                <a:latin typeface="Arial Narrow" panose="020B0606020202030204" pitchFamily="34" charset="0"/>
              </a:rPr>
              <a:t>МСП </a:t>
            </a:r>
            <a:endParaRPr lang="ru-RU" sz="2800" dirty="0" smtClean="0">
              <a:latin typeface="Arial Narrow" panose="020B0606020202030204" pitchFamily="34" charset="0"/>
            </a:endParaRPr>
          </a:p>
          <a:p>
            <a:pPr lvl="0" algn="just">
              <a:spcBef>
                <a:spcPts val="0"/>
              </a:spcBef>
              <a:spcAft>
                <a:spcPts val="0"/>
              </a:spcAft>
            </a:pPr>
            <a:endParaRPr lang="ru-RU" sz="1400" dirty="0">
              <a:latin typeface="Arial Narrow" panose="020B0606020202030204" pitchFamily="34" charset="0"/>
            </a:endParaRPr>
          </a:p>
          <a:p>
            <a:pPr lvl="0" algn="just">
              <a:spcBef>
                <a:spcPts val="0"/>
              </a:spcBef>
              <a:spcAft>
                <a:spcPts val="0"/>
              </a:spcAft>
            </a:pPr>
            <a:endParaRPr lang="ru-RU" sz="1400" dirty="0" smtClean="0">
              <a:latin typeface="Arial Narrow" panose="020B0606020202030204" pitchFamily="34" charset="0"/>
            </a:endParaRPr>
          </a:p>
          <a:p>
            <a:pPr lvl="0"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latin typeface="Arial Narrow" panose="020B0606020202030204" pitchFamily="34" charset="0"/>
              </a:rPr>
              <a:t>Открытая публикация в октябре 2017 </a:t>
            </a:r>
            <a:r>
              <a:rPr lang="ru-RU" sz="1400" dirty="0">
                <a:latin typeface="Arial Narrow" panose="020B0606020202030204" pitchFamily="34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189029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tle">
  <a:themeElements>
    <a:clrScheme name="19_Blank 1">
      <a:dk1>
        <a:srgbClr val="000000"/>
      </a:dk1>
      <a:lt1>
        <a:srgbClr val="FFFFFF"/>
      </a:lt1>
      <a:dk2>
        <a:srgbClr val="002776"/>
      </a:dk2>
      <a:lt2>
        <a:srgbClr val="FFFFFF"/>
      </a:lt2>
      <a:accent1>
        <a:srgbClr val="002776"/>
      </a:accent1>
      <a:accent2>
        <a:srgbClr val="92D400"/>
      </a:accent2>
      <a:accent3>
        <a:srgbClr val="FFFFFF"/>
      </a:accent3>
      <a:accent4>
        <a:srgbClr val="000000"/>
      </a:accent4>
      <a:accent5>
        <a:srgbClr val="AAACBD"/>
      </a:accent5>
      <a:accent6>
        <a:srgbClr val="84C000"/>
      </a:accent6>
      <a:hlink>
        <a:srgbClr val="00A1DE"/>
      </a:hlink>
      <a:folHlink>
        <a:srgbClr val="72C7E7"/>
      </a:folHlink>
    </a:clrScheme>
    <a:fontScheme name="19_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9_Blank 1">
        <a:dk1>
          <a:srgbClr val="000000"/>
        </a:dk1>
        <a:lt1>
          <a:srgbClr val="FFFFFF"/>
        </a:lt1>
        <a:dk2>
          <a:srgbClr val="002776"/>
        </a:dk2>
        <a:lt2>
          <a:srgbClr val="FFFFFF"/>
        </a:lt2>
        <a:accent1>
          <a:srgbClr val="002776"/>
        </a:accent1>
        <a:accent2>
          <a:srgbClr val="92D400"/>
        </a:accent2>
        <a:accent3>
          <a:srgbClr val="FFFFFF"/>
        </a:accent3>
        <a:accent4>
          <a:srgbClr val="000000"/>
        </a:accent4>
        <a:accent5>
          <a:srgbClr val="AAACBD"/>
        </a:accent5>
        <a:accent6>
          <a:srgbClr val="84C000"/>
        </a:accent6>
        <a:hlink>
          <a:srgbClr val="00A1DE"/>
        </a:hlink>
        <a:folHlink>
          <a:srgbClr val="72C7E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150070</TotalTime>
  <Words>114</Words>
  <Application>Microsoft Office PowerPoint</Application>
  <PresentationFormat>Произвольный</PresentationFormat>
  <Paragraphs>40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Title</vt:lpstr>
      <vt:lpstr>Оказание информационно-маркетинговой поддержки  субъектам МСП через Портал Бизнес-навигатора МСП. Моногорода</vt:lpstr>
      <vt:lpstr>Оказание информационно-маркетинговой поддержки субъектам МСП</vt:lpstr>
      <vt:lpstr>Оказание информационно-маркетинговой поддержки субъектам МСП</vt:lpstr>
      <vt:lpstr>Оказание информационно-маркетинговой поддержки субъектам МСП</vt:lpstr>
      <vt:lpstr>Оказание информационно-маркетинговой поддержки субъектам МСП</vt:lpstr>
      <vt:lpstr>Оказание информационно-маркетинговой поддержки субъектам МСП</vt:lpstr>
    </vt:vector>
  </TitlesOfParts>
  <Company>Deloitte &amp; Touche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– Times New Roman 26pt Line spacing 26pt</dc:title>
  <dc:creator>ladmin</dc:creator>
  <cp:lastModifiedBy>305k001</cp:lastModifiedBy>
  <cp:revision>4623</cp:revision>
  <cp:lastPrinted>2017-08-28T10:07:18Z</cp:lastPrinted>
  <dcterms:created xsi:type="dcterms:W3CDTF">2010-08-23T12:41:44Z</dcterms:created>
  <dcterms:modified xsi:type="dcterms:W3CDTF">2017-10-26T09:29:41Z</dcterms:modified>
</cp:coreProperties>
</file>